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Microsoft_Equation1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tags/tag8.xml" ContentType="application/vnd.openxmlformats-officedocument.presentationml.tags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910" r:id="rId1"/>
  </p:sldMasterIdLst>
  <p:notesMasterIdLst>
    <p:notesMasterId r:id="rId64"/>
  </p:notesMasterIdLst>
  <p:sldIdLst>
    <p:sldId id="257" r:id="rId2"/>
    <p:sldId id="258" r:id="rId3"/>
    <p:sldId id="259" r:id="rId4"/>
    <p:sldId id="260" r:id="rId5"/>
    <p:sldId id="428" r:id="rId6"/>
    <p:sldId id="398" r:id="rId7"/>
    <p:sldId id="388" r:id="rId8"/>
    <p:sldId id="392" r:id="rId9"/>
    <p:sldId id="397" r:id="rId10"/>
    <p:sldId id="394" r:id="rId11"/>
    <p:sldId id="300" r:id="rId12"/>
    <p:sldId id="406" r:id="rId13"/>
    <p:sldId id="303" r:id="rId14"/>
    <p:sldId id="267" r:id="rId15"/>
    <p:sldId id="304" r:id="rId16"/>
    <p:sldId id="265" r:id="rId17"/>
    <p:sldId id="436" r:id="rId18"/>
    <p:sldId id="461" r:id="rId19"/>
    <p:sldId id="457" r:id="rId20"/>
    <p:sldId id="458" r:id="rId21"/>
    <p:sldId id="459" r:id="rId22"/>
    <p:sldId id="434" r:id="rId23"/>
    <p:sldId id="435" r:id="rId24"/>
    <p:sldId id="460" r:id="rId25"/>
    <p:sldId id="442" r:id="rId26"/>
    <p:sldId id="443" r:id="rId27"/>
    <p:sldId id="446" r:id="rId28"/>
    <p:sldId id="447" r:id="rId29"/>
    <p:sldId id="448" r:id="rId30"/>
    <p:sldId id="449" r:id="rId31"/>
    <p:sldId id="450" r:id="rId32"/>
    <p:sldId id="462" r:id="rId33"/>
    <p:sldId id="453" r:id="rId34"/>
    <p:sldId id="454" r:id="rId35"/>
    <p:sldId id="455" r:id="rId36"/>
    <p:sldId id="444" r:id="rId37"/>
    <p:sldId id="445" r:id="rId38"/>
    <p:sldId id="456" r:id="rId39"/>
    <p:sldId id="482" r:id="rId40"/>
    <p:sldId id="466" r:id="rId41"/>
    <p:sldId id="468" r:id="rId42"/>
    <p:sldId id="470" r:id="rId43"/>
    <p:sldId id="471" r:id="rId44"/>
    <p:sldId id="472" r:id="rId45"/>
    <p:sldId id="473" r:id="rId46"/>
    <p:sldId id="474" r:id="rId47"/>
    <p:sldId id="475" r:id="rId48"/>
    <p:sldId id="476" r:id="rId49"/>
    <p:sldId id="477" r:id="rId50"/>
    <p:sldId id="478" r:id="rId51"/>
    <p:sldId id="479" r:id="rId52"/>
    <p:sldId id="480" r:id="rId53"/>
    <p:sldId id="481" r:id="rId54"/>
    <p:sldId id="465" r:id="rId55"/>
    <p:sldId id="256" r:id="rId56"/>
    <p:sldId id="385" r:id="rId57"/>
    <p:sldId id="416" r:id="rId58"/>
    <p:sldId id="417" r:id="rId59"/>
    <p:sldId id="419" r:id="rId60"/>
    <p:sldId id="420" r:id="rId61"/>
    <p:sldId id="421" r:id="rId62"/>
    <p:sldId id="422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5" autoAdjust="0"/>
    <p:restoredTop sz="89745" autoAdjust="0"/>
  </p:normalViewPr>
  <p:slideViewPr>
    <p:cSldViewPr snapToGrid="0" snapToObjects="1">
      <p:cViewPr>
        <p:scale>
          <a:sx n="100" d="100"/>
          <a:sy n="100" d="100"/>
        </p:scale>
        <p:origin x="-648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25.wmf"/><Relationship Id="rId3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4" Type="http://schemas.openxmlformats.org/officeDocument/2006/relationships/image" Target="../media/image132.wmf"/><Relationship Id="rId5" Type="http://schemas.openxmlformats.org/officeDocument/2006/relationships/image" Target="../media/image133.wmf"/><Relationship Id="rId6" Type="http://schemas.openxmlformats.org/officeDocument/2006/relationships/image" Target="../media/image134.wmf"/><Relationship Id="rId1" Type="http://schemas.openxmlformats.org/officeDocument/2006/relationships/image" Target="../media/image25.wmf"/><Relationship Id="rId2" Type="http://schemas.openxmlformats.org/officeDocument/2006/relationships/image" Target="../media/image1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image" Target="../media/image147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4" Type="http://schemas.openxmlformats.org/officeDocument/2006/relationships/image" Target="../media/image132.wmf"/><Relationship Id="rId5" Type="http://schemas.openxmlformats.org/officeDocument/2006/relationships/image" Target="../media/image133.wmf"/><Relationship Id="rId6" Type="http://schemas.openxmlformats.org/officeDocument/2006/relationships/image" Target="../media/image134.wmf"/><Relationship Id="rId1" Type="http://schemas.openxmlformats.org/officeDocument/2006/relationships/image" Target="../media/image25.wmf"/><Relationship Id="rId2" Type="http://schemas.openxmlformats.org/officeDocument/2006/relationships/image" Target="../media/image1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BAD45-5747-BF47-923D-5D09AC3A094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2301E-A03C-8B45-816F-C66DC9B8A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0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2301E-A03C-8B45-816F-C66DC9B8AE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6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2301E-A03C-8B45-816F-C66DC9B8AE6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9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6FF762D-D0A2-1049-BAA1-F1B968F5A4C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6FF762D-D0A2-1049-BAA1-F1B968F5A4C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6FF762D-D0A2-1049-BAA1-F1B968F5A4C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  <p:sldLayoutId id="2147484912" r:id="rId2"/>
    <p:sldLayoutId id="2147484913" r:id="rId3"/>
    <p:sldLayoutId id="2147484914" r:id="rId4"/>
    <p:sldLayoutId id="2147484915" r:id="rId5"/>
    <p:sldLayoutId id="2147484916" r:id="rId6"/>
    <p:sldLayoutId id="2147484917" r:id="rId7"/>
    <p:sldLayoutId id="2147484918" r:id="rId8"/>
    <p:sldLayoutId id="2147484919" r:id="rId9"/>
    <p:sldLayoutId id="2147484920" r:id="rId10"/>
    <p:sldLayoutId id="2147484921" r:id="rId11"/>
    <p:sldLayoutId id="2147484922" r:id="rId12"/>
    <p:sldLayoutId id="2147484923" r:id="rId13"/>
    <p:sldLayoutId id="2147484924" r:id="rId14"/>
    <p:sldLayoutId id="214748492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46275" indent="-346075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5.wmf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2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jpeg"/><Relationship Id="rId12" Type="http://schemas.openxmlformats.org/officeDocument/2006/relationships/image" Target="../media/image36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25.w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32.emf"/><Relationship Id="rId9" Type="http://schemas.openxmlformats.org/officeDocument/2006/relationships/image" Target="../media/image33.jpeg"/><Relationship Id="rId10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38.w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52.emf"/><Relationship Id="rId5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7" Type="http://schemas.openxmlformats.org/officeDocument/2006/relationships/image" Target="../media/image59.emf"/><Relationship Id="rId8" Type="http://schemas.openxmlformats.org/officeDocument/2006/relationships/image" Target="../media/image60.png"/><Relationship Id="rId9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6" Type="http://schemas.openxmlformats.org/officeDocument/2006/relationships/image" Target="../media/image66.emf"/><Relationship Id="rId7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6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Relationship Id="rId3" Type="http://schemas.openxmlformats.org/officeDocument/2006/relationships/image" Target="../media/image8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82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Relationship Id="rId3" Type="http://schemas.openxmlformats.org/officeDocument/2006/relationships/image" Target="../media/image8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emf"/><Relationship Id="rId9" Type="http://schemas.openxmlformats.org/officeDocument/2006/relationships/image" Target="../media/image88.emf"/><Relationship Id="rId10" Type="http://schemas.openxmlformats.org/officeDocument/2006/relationships/image" Target="../media/image89.png"/><Relationship Id="rId11" Type="http://schemas.openxmlformats.org/officeDocument/2006/relationships/image" Target="../media/image90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5" Type="http://schemas.openxmlformats.org/officeDocument/2006/relationships/image" Target="../media/image95.emf"/><Relationship Id="rId6" Type="http://schemas.openxmlformats.org/officeDocument/2006/relationships/image" Target="../media/image96.emf"/><Relationship Id="rId7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Relationship Id="rId3" Type="http://schemas.openxmlformats.org/officeDocument/2006/relationships/image" Target="../media/image10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4" Type="http://schemas.openxmlformats.org/officeDocument/2006/relationships/image" Target="../media/image111.emf"/><Relationship Id="rId5" Type="http://schemas.openxmlformats.org/officeDocument/2006/relationships/image" Target="../media/image112.emf"/><Relationship Id="rId6" Type="http://schemas.openxmlformats.org/officeDocument/2006/relationships/image" Target="../media/image113.emf"/><Relationship Id="rId7" Type="http://schemas.openxmlformats.org/officeDocument/2006/relationships/image" Target="../media/image114.emf"/><Relationship Id="rId8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emf"/><Relationship Id="rId3" Type="http://schemas.openxmlformats.org/officeDocument/2006/relationships/image" Target="../media/image11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7.png"/><Relationship Id="rId5" Type="http://schemas.openxmlformats.org/officeDocument/2006/relationships/image" Target="../media/image118.emf"/><Relationship Id="rId6" Type="http://schemas.openxmlformats.org/officeDocument/2006/relationships/image" Target="../media/image119.emf"/><Relationship Id="rId7" Type="http://schemas.openxmlformats.org/officeDocument/2006/relationships/image" Target="../media/image120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2.emf"/><Relationship Id="rId5" Type="http://schemas.openxmlformats.org/officeDocument/2006/relationships/image" Target="../media/image123.emf"/><Relationship Id="rId6" Type="http://schemas.openxmlformats.org/officeDocument/2006/relationships/image" Target="../media/image124.emf"/><Relationship Id="rId7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4" Type="http://schemas.openxmlformats.org/officeDocument/2006/relationships/image" Target="../media/image128.emf"/><Relationship Id="rId5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133.wmf"/><Relationship Id="rId13" Type="http://schemas.openxmlformats.org/officeDocument/2006/relationships/oleObject" Target="../embeddings/oleObject13.bin"/><Relationship Id="rId14" Type="http://schemas.openxmlformats.org/officeDocument/2006/relationships/image" Target="../media/image134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.bin"/><Relationship Id="rId4" Type="http://schemas.openxmlformats.org/officeDocument/2006/relationships/image" Target="../media/image25.w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30.w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31.w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132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25.wmf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37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4" Type="http://schemas.openxmlformats.org/officeDocument/2006/relationships/image" Target="../media/image141.emf"/><Relationship Id="rId5" Type="http://schemas.openxmlformats.org/officeDocument/2006/relationships/image" Target="../media/image142.emf"/><Relationship Id="rId6" Type="http://schemas.openxmlformats.org/officeDocument/2006/relationships/image" Target="../media/image143.emf"/><Relationship Id="rId7" Type="http://schemas.openxmlformats.org/officeDocument/2006/relationships/image" Target="../media/image144.emf"/><Relationship Id="rId8" Type="http://schemas.openxmlformats.org/officeDocument/2006/relationships/image" Target="../media/image145.emf"/><Relationship Id="rId9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25.wmf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oleObject" Target="../embeddings/oleObject16.bin"/><Relationship Id="rId10" Type="http://schemas.openxmlformats.org/officeDocument/2006/relationships/image" Target="../media/image14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1.bin"/><Relationship Id="rId12" Type="http://schemas.openxmlformats.org/officeDocument/2006/relationships/image" Target="../media/image133.wmf"/><Relationship Id="rId13" Type="http://schemas.openxmlformats.org/officeDocument/2006/relationships/oleObject" Target="../embeddings/oleObject22.bin"/><Relationship Id="rId14" Type="http://schemas.openxmlformats.org/officeDocument/2006/relationships/image" Target="../media/image134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7.bin"/><Relationship Id="rId4" Type="http://schemas.openxmlformats.org/officeDocument/2006/relationships/image" Target="../media/image25.wmf"/><Relationship Id="rId5" Type="http://schemas.openxmlformats.org/officeDocument/2006/relationships/oleObject" Target="../embeddings/oleObject18.bin"/><Relationship Id="rId6" Type="http://schemas.openxmlformats.org/officeDocument/2006/relationships/image" Target="../media/image130.wmf"/><Relationship Id="rId7" Type="http://schemas.openxmlformats.org/officeDocument/2006/relationships/oleObject" Target="../embeddings/oleObject19.bin"/><Relationship Id="rId8" Type="http://schemas.openxmlformats.org/officeDocument/2006/relationships/image" Target="../media/image131.wmf"/><Relationship Id="rId9" Type="http://schemas.openxmlformats.org/officeDocument/2006/relationships/oleObject" Target="../embeddings/oleObject20.bin"/><Relationship Id="rId10" Type="http://schemas.openxmlformats.org/officeDocument/2006/relationships/image" Target="../media/image13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0420" y="588217"/>
            <a:ext cx="6291373" cy="374315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</a:rPr>
              <a:t>Image Segmentation and Tracking using a Difference of Convex Regularized Mumford-Shah Functional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4257" y="4646591"/>
            <a:ext cx="6400800" cy="1752600"/>
          </a:xfrm>
        </p:spPr>
        <p:txBody>
          <a:bodyPr/>
          <a:lstStyle/>
          <a:p>
            <a:r>
              <a:rPr lang="en-US" sz="4000" dirty="0">
                <a:solidFill>
                  <a:srgbClr val="0000FF"/>
                </a:solidFill>
              </a:rPr>
              <a:t>Fred Park</a:t>
            </a:r>
          </a:p>
          <a:p>
            <a:r>
              <a:rPr lang="en-US" dirty="0">
                <a:solidFill>
                  <a:srgbClr val="0000FF"/>
                </a:solidFill>
              </a:rPr>
              <a:t>Whittier College</a:t>
            </a:r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280889" y="579676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</a:rPr>
              <a:t>UC Irvine AI/ML Seminar</a:t>
            </a:r>
          </a:p>
          <a:p>
            <a:r>
              <a:rPr lang="en-US" sz="2200" dirty="0">
                <a:solidFill>
                  <a:schemeClr val="tx1"/>
                </a:solidFill>
              </a:rPr>
              <a:t>November 5</a:t>
            </a:r>
            <a:r>
              <a:rPr lang="en-US" sz="2200" baseline="30000" dirty="0">
                <a:solidFill>
                  <a:schemeClr val="tx1"/>
                </a:solidFill>
              </a:rPr>
              <a:t>th</a:t>
            </a:r>
            <a:r>
              <a:rPr lang="en-US" sz="2200" dirty="0">
                <a:solidFill>
                  <a:schemeClr val="tx1"/>
                </a:solidFill>
              </a:rPr>
              <a:t>, 2018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1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9" y="50578"/>
            <a:ext cx="5628691" cy="7017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5650" y="5642651"/>
            <a:ext cx="3533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Outcome: 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All 3 Criminals Convicted!</a:t>
            </a:r>
          </a:p>
        </p:txBody>
      </p:sp>
      <p:sp>
        <p:nvSpPr>
          <p:cNvPr id="4" name="Rectangle 3"/>
          <p:cNvSpPr/>
          <p:nvPr/>
        </p:nvSpPr>
        <p:spPr>
          <a:xfrm>
            <a:off x="5655650" y="5532252"/>
            <a:ext cx="3488350" cy="129718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91901" y="1294788"/>
            <a:ext cx="3558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cmsy10"/>
                <a:ea typeface="cmsy10"/>
                <a:cs typeface="cmsy10"/>
              </a:rPr>
              <a:t>Ã</a:t>
            </a:r>
            <a:r>
              <a:rPr lang="en-US" sz="2000" dirty="0">
                <a:solidFill>
                  <a:srgbClr val="0000FF"/>
                </a:solidFill>
              </a:rPr>
              <a:t> Original Crime Scene Video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4497" y="3139480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cmsy10"/>
                <a:ea typeface="cmsy10"/>
                <a:cs typeface="cmsy10"/>
              </a:rPr>
              <a:t>Ã</a:t>
            </a:r>
            <a:r>
              <a:rPr lang="en-US" sz="2000" dirty="0">
                <a:solidFill>
                  <a:srgbClr val="0000FF"/>
                </a:solidFill>
              </a:rPr>
              <a:t> Tattoo </a:t>
            </a:r>
            <a:r>
              <a:rPr lang="en-US" sz="2000" dirty="0" err="1">
                <a:solidFill>
                  <a:srgbClr val="0000FF"/>
                </a:solidFill>
              </a:rPr>
              <a:t>Superresolution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1901" y="4778199"/>
            <a:ext cx="3505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cmsy10"/>
                <a:ea typeface="cmsy10"/>
                <a:cs typeface="cmsy10"/>
              </a:rPr>
              <a:t>Ã</a:t>
            </a:r>
            <a:r>
              <a:rPr lang="en-US" sz="2000" dirty="0">
                <a:solidFill>
                  <a:srgbClr val="0000FF"/>
                </a:solidFill>
              </a:rPr>
              <a:t> Comparison w/ Real </a:t>
            </a:r>
            <a:r>
              <a:rPr lang="en-US" sz="2000" dirty="0" err="1">
                <a:solidFill>
                  <a:srgbClr val="0000FF"/>
                </a:solidFill>
              </a:rPr>
              <a:t>Tatoo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8245" y="61594"/>
            <a:ext cx="28412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Image Processing</a:t>
            </a:r>
          </a:p>
          <a:p>
            <a:r>
              <a:rPr lang="en-US" sz="2800" dirty="0">
                <a:solidFill>
                  <a:srgbClr val="FF0000"/>
                </a:solidFill>
              </a:rPr>
              <a:t>Crime Footage</a:t>
            </a:r>
          </a:p>
        </p:txBody>
      </p:sp>
    </p:spTree>
    <p:extLst>
      <p:ext uri="{BB962C8B-B14F-4D97-AF65-F5344CB8AC3E}">
        <p14:creationId xmlns:p14="http://schemas.microsoft.com/office/powerpoint/2010/main" val="128096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00" y="685800"/>
            <a:ext cx="8610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>
                <a:ea typeface="新細明體" charset="0"/>
                <a:cs typeface="新細明體" charset="0"/>
              </a:rPr>
              <a:t>        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zh-TW" altLang="en-US">
                <a:ea typeface="新細明體" charset="0"/>
                <a:cs typeface="新細明體" charset="0"/>
              </a:rPr>
              <a:t>          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14850" y="3321050"/>
          <a:ext cx="112713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2713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815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3600" i="1" dirty="0">
                <a:ea typeface="新細明體" charset="0"/>
                <a:cs typeface="新細明體" charset="0"/>
              </a:rPr>
              <a:t> </a:t>
            </a:r>
            <a:r>
              <a:rPr lang="en-US" altLang="zh-TW" sz="3600" b="1" u="sng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Application: “active contour”</a:t>
            </a:r>
            <a:endParaRPr lang="en-US" altLang="zh-TW" b="1" dirty="0">
              <a:solidFill>
                <a:srgbClr val="CC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32766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dirty="0">
                <a:ea typeface="新細明體" charset="0"/>
                <a:cs typeface="新細明體" charset="0"/>
              </a:rPr>
              <a:t> 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Initial Curve                 Evolutions                 Detected Objects</a:t>
            </a:r>
            <a:r>
              <a:rPr lang="en-US" altLang="zh-TW" sz="2000" dirty="0">
                <a:ea typeface="新細明體" charset="0"/>
                <a:cs typeface="新細明體" charset="0"/>
              </a:rPr>
              <a:t>  </a:t>
            </a:r>
          </a:p>
        </p:txBody>
      </p:sp>
      <p:pic>
        <p:nvPicPr>
          <p:cNvPr id="8" name="Picture 6" descr="u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u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u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862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133600" y="3581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105400" y="35814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1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867488"/>
              </p:ext>
            </p:extLst>
          </p:nvPr>
        </p:nvGraphicFramePr>
        <p:xfrm>
          <a:off x="195263" y="1295400"/>
          <a:ext cx="9015412" cy="173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9" imgW="3505200" imgH="673100" progId="Equation.3">
                  <p:embed/>
                </p:oleObj>
              </mc:Choice>
              <mc:Fallback>
                <p:oleObj name="Equation" r:id="rId9" imgW="35052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63" y="1295400"/>
                        <a:ext cx="9015412" cy="173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349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4000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  </a:t>
            </a:r>
            <a:r>
              <a:rPr lang="en-US" altLang="zh-TW" sz="4000" b="1" i="1" u="sng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Basic idea in classical active contours</a:t>
            </a:r>
            <a:endParaRPr lang="en-US" altLang="zh-TW" b="1" u="sng" dirty="0">
              <a:solidFill>
                <a:srgbClr val="CC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914400"/>
            <a:ext cx="9144000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0432FF"/>
                </a:solidFill>
                <a:ea typeface="新細明體" charset="0"/>
                <a:cs typeface="新細明體" charset="0"/>
              </a:rPr>
              <a:t>Curve evolution 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and </a:t>
            </a:r>
            <a:r>
              <a:rPr lang="en-US" altLang="zh-TW" sz="2800" dirty="0">
                <a:solidFill>
                  <a:srgbClr val="0432FF"/>
                </a:solidFill>
                <a:ea typeface="新細明體" charset="0"/>
                <a:cs typeface="新細明體" charset="0"/>
              </a:rPr>
              <a:t>deformation (internal forces):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                    Min  </a:t>
            </a:r>
            <a:r>
              <a:rPr lang="en-US" altLang="zh-TW" sz="2800" i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Length(C) 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+</a:t>
            </a:r>
            <a:r>
              <a:rPr lang="en-US" altLang="zh-TW" sz="2800" i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Area(inside(C))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000" dirty="0">
                <a:ea typeface="新細明體" charset="0"/>
                <a:cs typeface="新細明體" charset="0"/>
              </a:rPr>
              <a:t>       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217284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0432FF"/>
                </a:solidFill>
                <a:ea typeface="新細明體" charset="0"/>
                <a:cs typeface="新細明體" charset="0"/>
              </a:rPr>
              <a:t>Boundary detection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: </a:t>
            </a:r>
            <a:r>
              <a:rPr lang="en-US" altLang="zh-TW" sz="2800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what is it? What is stopping criteria for curve?</a:t>
            </a:r>
            <a:endParaRPr lang="en-US" altLang="zh-TW" sz="2800" dirty="0">
              <a:solidFill>
                <a:srgbClr val="00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32766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dirty="0">
                <a:ea typeface="新細明體" charset="0"/>
                <a:cs typeface="新細明體" charset="0"/>
              </a:rPr>
              <a:t> 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Initial Curve                 Evolutions                 Detected Objects</a:t>
            </a:r>
            <a:r>
              <a:rPr lang="en-US" altLang="zh-TW" sz="2000" dirty="0">
                <a:ea typeface="新細明體" charset="0"/>
                <a:cs typeface="新細明體" charset="0"/>
              </a:rPr>
              <a:t>  </a:t>
            </a:r>
          </a:p>
        </p:txBody>
      </p:sp>
      <p:pic>
        <p:nvPicPr>
          <p:cNvPr id="8" name="Picture 6" descr="u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u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u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862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133600" y="3581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334000" y="35814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65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" y="457200"/>
            <a:ext cx="8610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>
                <a:ea typeface="新細明體" charset="0"/>
                <a:cs typeface="新細明體" charset="0"/>
              </a:rPr>
              <a:t>        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zh-TW" altLang="en-US">
                <a:ea typeface="新細明體" charset="0"/>
                <a:cs typeface="新細明體" charset="0"/>
              </a:rPr>
              <a:t>          </a:t>
            </a: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655256"/>
              </p:ext>
            </p:extLst>
          </p:nvPr>
        </p:nvGraphicFramePr>
        <p:xfrm>
          <a:off x="361950" y="838200"/>
          <a:ext cx="7835900" cy="123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16" name="Equation" r:id="rId3" imgW="2603500" imgH="419100" progId="Equation.3">
                  <p:embed/>
                </p:oleObj>
              </mc:Choice>
              <mc:Fallback>
                <p:oleObj name="Equation" r:id="rId3" imgW="2603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" y="838200"/>
                        <a:ext cx="7835900" cy="1236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1000" y="2362200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>
                <a:solidFill>
                  <a:srgbClr val="000000"/>
                </a:solidFill>
                <a:ea typeface="新細明體" charset="0"/>
                <a:cs typeface="新細明體" charset="0"/>
              </a:rPr>
              <a:t>where</a:t>
            </a:r>
            <a:r>
              <a:rPr lang="en-US" altLang="zh-TW">
                <a:ea typeface="新細明體" charset="0"/>
                <a:cs typeface="新細明體" charset="0"/>
              </a:rPr>
              <a:t> </a:t>
            </a:r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4514850" y="3321050"/>
          <a:ext cx="112713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17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2713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769903"/>
              </p:ext>
            </p:extLst>
          </p:nvPr>
        </p:nvGraphicFramePr>
        <p:xfrm>
          <a:off x="2241550" y="2073275"/>
          <a:ext cx="4289425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18" name="Equation" r:id="rId7" imgW="1676400" imgH="444500" progId="Equation.3">
                  <p:embed/>
                </p:oleObj>
              </mc:Choice>
              <mc:Fallback>
                <p:oleObj name="Equation" r:id="rId7" imgW="16764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1550" y="2073275"/>
                        <a:ext cx="4289425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3276600"/>
            <a:ext cx="861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>
                <a:solidFill>
                  <a:srgbClr val="000000"/>
                </a:solidFill>
                <a:ea typeface="新細明體" charset="0"/>
                <a:cs typeface="新細明體" charset="0"/>
              </a:rPr>
              <a:t>       </a:t>
            </a:r>
            <a:r>
              <a:rPr lang="en-US" altLang="zh-TW" sz="2800">
                <a:solidFill>
                  <a:srgbClr val="000000"/>
                </a:solidFill>
                <a:ea typeface="新細明體" charset="0"/>
                <a:cs typeface="新細明體" charset="0"/>
              </a:rPr>
              <a:t>Fit &gt; 0                Fit &gt; 0              Fit &gt; 0            Fit ~ 0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5853113"/>
            <a:ext cx="91440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Minimize: (Fitting +Regularization)</a:t>
            </a:r>
            <a:endParaRPr lang="en-US" altLang="zh-TW" i="1" dirty="0">
              <a:solidFill>
                <a:srgbClr val="000000"/>
              </a:solidFill>
              <a:ea typeface="新細明體" charset="0"/>
              <a:cs typeface="新細明體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Fitting not depending on gradient       detects          “contours without gradient”</a:t>
            </a:r>
          </a:p>
        </p:txBody>
      </p:sp>
      <p:pic>
        <p:nvPicPr>
          <p:cNvPr id="12" name="Picture 10" descr="outsid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insid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insou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boundar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4514850" y="6286500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" y="-148653"/>
            <a:ext cx="9144000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Data Fidelity Term</a:t>
            </a:r>
          </a:p>
        </p:txBody>
      </p:sp>
    </p:spTree>
    <p:extLst>
      <p:ext uri="{BB962C8B-B14F-4D97-AF65-F5344CB8AC3E}">
        <p14:creationId xmlns:p14="http://schemas.microsoft.com/office/powerpoint/2010/main" val="241057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86581"/>
            <a:ext cx="7691719" cy="11430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Chan-</a:t>
            </a:r>
            <a:r>
              <a:rPr lang="en-US" sz="3600" dirty="0" err="1">
                <a:solidFill>
                  <a:srgbClr val="FF0000"/>
                </a:solidFill>
              </a:rPr>
              <a:t>Vese</a:t>
            </a:r>
            <a:r>
              <a:rPr lang="en-US" sz="3600" dirty="0">
                <a:solidFill>
                  <a:srgbClr val="FF0000"/>
                </a:solidFill>
              </a:rPr>
              <a:t> (CV)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033" y="4953429"/>
            <a:ext cx="8416047" cy="2139947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432FF"/>
                </a:solidFill>
              </a:rPr>
              <a:t>P.W. Constant Version of Mumford Shah Model</a:t>
            </a:r>
          </a:p>
          <a:p>
            <a:r>
              <a:rPr lang="en-US" sz="1800" dirty="0">
                <a:solidFill>
                  <a:srgbClr val="0432FF"/>
                </a:solidFill>
              </a:rPr>
              <a:t>Fit constant homogeneous regions while enforcing regularity on boundary of C</a:t>
            </a:r>
          </a:p>
          <a:p>
            <a:r>
              <a:rPr lang="en-US" sz="1800" dirty="0">
                <a:solidFill>
                  <a:srgbClr val="0432FF"/>
                </a:solidFill>
              </a:rPr>
              <a:t>Active Contours without Edges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738754"/>
              </p:ext>
            </p:extLst>
          </p:nvPr>
        </p:nvGraphicFramePr>
        <p:xfrm>
          <a:off x="0" y="1080216"/>
          <a:ext cx="9144000" cy="226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0" name="Equation" r:id="rId3" imgW="2882900" imgH="711200" progId="Equation.3">
                  <p:embed/>
                </p:oleObj>
              </mc:Choice>
              <mc:Fallback>
                <p:oleObj name="Equation" r:id="rId3" imgW="28829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80216"/>
                        <a:ext cx="9144000" cy="226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8600" y="467928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00FF"/>
                </a:solidFill>
                <a:ea typeface="新細明體" charset="0"/>
                <a:cs typeface="新細明體" charset="0"/>
              </a:rPr>
              <a:t>       </a:t>
            </a:r>
            <a:r>
              <a:rPr lang="en-US" altLang="zh-TW" sz="3200" dirty="0">
                <a:solidFill>
                  <a:srgbClr val="0000FF"/>
                </a:solidFill>
                <a:ea typeface="新細明體" charset="0"/>
                <a:cs typeface="新細明體" charset="0"/>
              </a:rPr>
              <a:t>Fitting + Regularization terms (length, area) 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8600" y="3725116"/>
            <a:ext cx="88392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2200" i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   </a:t>
            </a:r>
            <a:r>
              <a:rPr lang="en-US" altLang="zh-TW" sz="2200" i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C</a:t>
            </a:r>
            <a:r>
              <a:rPr lang="en-US" altLang="zh-TW" sz="22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= boundary of an open and bounded domain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2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   </a:t>
            </a:r>
            <a:r>
              <a:rPr lang="en-US" altLang="zh-TW" sz="2200" i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|C|</a:t>
            </a:r>
            <a:r>
              <a:rPr lang="en-US" altLang="zh-TW" sz="22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= the length of the boundary-curve </a:t>
            </a:r>
            <a:r>
              <a:rPr lang="en-US" altLang="zh-TW" sz="2200" i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6834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029200" y="609600"/>
            <a:ext cx="4114800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dirty="0">
                <a:ea typeface="新細明體" charset="0"/>
                <a:cs typeface="新細明體" charset="0"/>
              </a:rPr>
              <a:t>        </a:t>
            </a:r>
            <a:r>
              <a:rPr lang="en-US" altLang="zh-TW" sz="3200" b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Advantages</a:t>
            </a:r>
            <a:endParaRPr lang="en-US" altLang="zh-TW" sz="3200" dirty="0">
              <a:solidFill>
                <a:srgbClr val="000000"/>
              </a:solidFill>
              <a:ea typeface="新細明體" charset="0"/>
              <a:cs typeface="新細明體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0432FF"/>
                </a:solidFill>
                <a:ea typeface="新細明體" charset="0"/>
                <a:cs typeface="新細明體" charset="0"/>
              </a:rPr>
              <a:t>Automatically detects interior contours!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0432FF"/>
                </a:solidFill>
                <a:ea typeface="新細明體" charset="0"/>
                <a:cs typeface="新細明體" charset="0"/>
              </a:rPr>
              <a:t>Works very well for concave objects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Robust </a:t>
            </a:r>
            <a:r>
              <a:rPr lang="en-US" altLang="zh-TW" sz="2400" dirty="0" err="1">
                <a:solidFill>
                  <a:srgbClr val="000000"/>
                </a:solidFill>
                <a:ea typeface="新細明體" charset="0"/>
                <a:cs typeface="新細明體" charset="0"/>
              </a:rPr>
              <a:t>w.r.t</a:t>
            </a:r>
            <a:r>
              <a:rPr lang="en-US" altLang="zh-TW" sz="24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. noise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Detects blurred contours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0432FF"/>
                </a:solidFill>
                <a:ea typeface="新細明體" charset="0"/>
                <a:cs typeface="新細明體" charset="0"/>
              </a:rPr>
              <a:t>The initial curve can be placed anywhere!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Allows for automatic change of topologies</a:t>
            </a:r>
          </a:p>
          <a:p>
            <a:pPr eaLnBrk="0" hangingPunct="0">
              <a:spcBef>
                <a:spcPct val="50000"/>
              </a:spcBef>
              <a:defRPr/>
            </a:pPr>
            <a:endParaRPr lang="zh-TW" altLang="en-US" sz="2800" dirty="0">
              <a:solidFill>
                <a:srgbClr val="00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28600" y="0"/>
            <a:ext cx="769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                  </a:t>
            </a:r>
            <a:r>
              <a:rPr lang="en-US" altLang="zh-TW" sz="3600" b="1" i="1" u="sng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Experimental Results</a:t>
            </a:r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11076"/>
              </p:ext>
            </p:extLst>
          </p:nvPr>
        </p:nvGraphicFramePr>
        <p:xfrm>
          <a:off x="1219200" y="762000"/>
          <a:ext cx="243840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5" name="Equation" r:id="rId3" imgW="1040948" imgH="177723" progId="Equation.3">
                  <p:embed/>
                </p:oleObj>
              </mc:Choice>
              <mc:Fallback>
                <p:oleObj name="Equation" r:id="rId3" imgW="1040948" imgH="17772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762000"/>
                        <a:ext cx="2438400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295400"/>
            <a:ext cx="230886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94" y="1295400"/>
            <a:ext cx="2308634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48" y="3813770"/>
            <a:ext cx="2400300" cy="1943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4723" y="3801070"/>
            <a:ext cx="24003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4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36"/>
            <a:ext cx="82296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808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dirty="0"/>
              <a:t> Intro to Image Processing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Image Representation</a:t>
            </a:r>
          </a:p>
          <a:p>
            <a:pPr marL="857250" lvl="1">
              <a:buFont typeface="Arial"/>
              <a:buChar char="•"/>
            </a:pPr>
            <a:r>
              <a:rPr lang="en-US" dirty="0"/>
              <a:t>Motivation for Processing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Image </a:t>
            </a:r>
            <a:r>
              <a:rPr lang="en-US" dirty="0" err="1"/>
              <a:t>Denoising</a:t>
            </a:r>
            <a:r>
              <a:rPr lang="en-US" dirty="0"/>
              <a:t>: TV Model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Image Segmentation: Chan </a:t>
            </a:r>
            <a:r>
              <a:rPr lang="en-US" dirty="0" err="1"/>
              <a:t>Vese</a:t>
            </a:r>
            <a:r>
              <a:rPr lang="en-US" dirty="0"/>
              <a:t> Model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>
                <a:solidFill>
                  <a:srgbClr val="0000FF"/>
                </a:solidFill>
              </a:rPr>
              <a:t> Shape Modeling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 Shape Prior Segmentation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 Point Cloud Surface Reconstruction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 Ongoing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94319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Convex Relaxed CV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1429"/>
            <a:ext cx="8799925" cy="1443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432FF"/>
                </a:solidFill>
              </a:rPr>
              <a:t>Prev. Implement’s. of CV model use level set methods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029AE5-5D87-B24D-B54A-24E9BD8BA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45" y="1673759"/>
            <a:ext cx="7733672" cy="1386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675EC7-BC0C-0E4E-BF54-54058C162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75" y="3648776"/>
            <a:ext cx="3574190" cy="666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C40D057-23B7-9140-AC8C-38E2D4F23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923" y="3648776"/>
            <a:ext cx="4509302" cy="290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E30B73B-6C0A-7A45-BC56-84AB49056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675" y="4573865"/>
            <a:ext cx="2457450" cy="60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1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Convex Relaxed CV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885" y="3698624"/>
            <a:ext cx="9321799" cy="3138038"/>
          </a:xfrm>
        </p:spPr>
        <p:txBody>
          <a:bodyPr>
            <a:normAutofit fontScale="47500" lnSpcReduction="20000"/>
          </a:bodyPr>
          <a:lstStyle/>
          <a:p>
            <a:r>
              <a:rPr lang="en-US" sz="4600" dirty="0">
                <a:solidFill>
                  <a:srgbClr val="0432FF"/>
                </a:solidFill>
              </a:rPr>
              <a:t>Depend on initialization </a:t>
            </a:r>
            <a:r>
              <a:rPr lang="en-US" sz="4600" dirty="0">
                <a:solidFill>
                  <a:srgbClr val="0432FF"/>
                </a:solidFill>
                <a:sym typeface="Wingdings" pitchFamily="2" charset="2"/>
              </a:rPr>
              <a:t> yields non-unique segmentations </a:t>
            </a:r>
          </a:p>
          <a:p>
            <a:r>
              <a:rPr lang="en-US" sz="4600" dirty="0">
                <a:solidFill>
                  <a:srgbClr val="0432FF"/>
                </a:solidFill>
              </a:rPr>
              <a:t>Needs re-distancing </a:t>
            </a:r>
            <a:r>
              <a:rPr lang="en-US" sz="4600" dirty="0">
                <a:solidFill>
                  <a:srgbClr val="0432FF"/>
                </a:solidFill>
                <a:sym typeface="Wingdings" pitchFamily="2" charset="2"/>
              </a:rPr>
              <a:t> slower convergence &amp; computationally intensive</a:t>
            </a:r>
          </a:p>
          <a:p>
            <a:r>
              <a:rPr lang="en-US" sz="4600" dirty="0">
                <a:solidFill>
                  <a:srgbClr val="0432FF"/>
                </a:solidFill>
                <a:sym typeface="Wingdings" pitchFamily="2" charset="2"/>
              </a:rPr>
              <a:t>Level set formulation is non-convex (Heaviside function  binary)</a:t>
            </a:r>
          </a:p>
          <a:p>
            <a:r>
              <a:rPr lang="en-US" sz="4600" dirty="0">
                <a:solidFill>
                  <a:srgbClr val="0432FF"/>
                </a:solidFill>
                <a:sym typeface="Wingdings" pitchFamily="2" charset="2"/>
              </a:rPr>
              <a:t>New implement’s of MS/CV models use convex relaxation techniques</a:t>
            </a:r>
          </a:p>
          <a:p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029AE5-5D87-B24D-B54A-24E9BD8BA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74" y="758865"/>
            <a:ext cx="7733672" cy="13862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CDDA7D-D0DC-7D43-919C-9ADCB569FB97}"/>
              </a:ext>
            </a:extLst>
          </p:cNvPr>
          <p:cNvSpPr txBox="1"/>
          <p:nvPr/>
        </p:nvSpPr>
        <p:spPr>
          <a:xfrm>
            <a:off x="280574" y="2909559"/>
            <a:ext cx="3115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Level Set Methods:</a:t>
            </a:r>
          </a:p>
        </p:txBody>
      </p:sp>
    </p:spTree>
    <p:extLst>
      <p:ext uri="{BB962C8B-B14F-4D97-AF65-F5344CB8AC3E}">
        <p14:creationId xmlns:p14="http://schemas.microsoft.com/office/powerpoint/2010/main" val="453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4782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Relaxed 2 phase Mumford-Shah (Chan-</a:t>
            </a:r>
            <a:r>
              <a:rPr lang="en-US" sz="2200" dirty="0" err="1"/>
              <a:t>Vese</a:t>
            </a:r>
            <a:r>
              <a:rPr lang="en-US" sz="2200" dirty="0"/>
              <a:t>) model: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>
              <a:lnSpc>
                <a:spcPct val="150000"/>
              </a:lnSpc>
            </a:pPr>
            <a:r>
              <a:rPr lang="en-US" sz="2200" dirty="0"/>
              <a:t>Segmented region </a:t>
            </a:r>
            <a:r>
              <a:rPr lang="en-US" sz="2200" dirty="0" err="1"/>
              <a:t>Σ</a:t>
            </a:r>
            <a:r>
              <a:rPr lang="en-US" sz="2200" dirty="0"/>
              <a:t> via thresholding: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432FF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For fixed c</a:t>
            </a:r>
            <a:r>
              <a:rPr lang="en-US" sz="2400" baseline="-25000" dirty="0">
                <a:solidFill>
                  <a:srgbClr val="0432FF"/>
                </a:solidFill>
              </a:rPr>
              <a:t>1</a:t>
            </a:r>
            <a:r>
              <a:rPr lang="en-US" sz="2400" dirty="0">
                <a:solidFill>
                  <a:srgbClr val="0432FF"/>
                </a:solidFill>
              </a:rPr>
              <a:t> and c</a:t>
            </a:r>
            <a:r>
              <a:rPr lang="en-US" sz="2400" baseline="-25000" dirty="0">
                <a:solidFill>
                  <a:srgbClr val="0432FF"/>
                </a:solidFill>
              </a:rPr>
              <a:t>2</a:t>
            </a:r>
            <a:r>
              <a:rPr lang="en-US" sz="2400" dirty="0">
                <a:solidFill>
                  <a:srgbClr val="0432FF"/>
                </a:solidFill>
              </a:rPr>
              <a:t> model is convex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Robust to initialization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Fast minimization techniques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Convex Relaxed CV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E6F4741-84E1-F44E-8F01-B7371314E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08" y="1622205"/>
            <a:ext cx="7617600" cy="10544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F019E31-77D9-344E-9769-3F3AA9B73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19" y="2920872"/>
            <a:ext cx="3580541" cy="70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Jack Xin (UCI Math)</a:t>
            </a:r>
          </a:p>
          <a:p>
            <a:r>
              <a:rPr lang="en-US" dirty="0" err="1"/>
              <a:t>Yifei</a:t>
            </a:r>
            <a:r>
              <a:rPr lang="en-US" dirty="0"/>
              <a:t> Lou (UT Dallas Math)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251" y="33166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75573" y="4294750"/>
            <a:ext cx="675149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Work supported by: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ONR </a:t>
            </a:r>
            <a:r>
              <a:rPr lang="en-US" sz="2000" dirty="0"/>
              <a:t>(grants N00014-11-1-0602)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NSF </a:t>
            </a:r>
            <a:r>
              <a:rPr lang="en-US" sz="2000" dirty="0"/>
              <a:t>(grants DMS-1222507, DMS-1522383, and DMS-1522786)</a:t>
            </a:r>
          </a:p>
        </p:txBody>
      </p:sp>
    </p:spTree>
    <p:extLst>
      <p:ext uri="{BB962C8B-B14F-4D97-AF65-F5344CB8AC3E}">
        <p14:creationId xmlns:p14="http://schemas.microsoft.com/office/powerpoint/2010/main" val="70552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5957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>
              <a:lnSpc>
                <a:spcPct val="150000"/>
              </a:lnSpc>
            </a:pPr>
            <a:r>
              <a:rPr lang="en-US" sz="2200" dirty="0"/>
              <a:t>Caveats of CV model (L</a:t>
            </a:r>
            <a:r>
              <a:rPr lang="en-US" sz="2200" baseline="-25000" dirty="0"/>
              <a:t>2</a:t>
            </a:r>
            <a:r>
              <a:rPr lang="en-US" sz="2200" dirty="0"/>
              <a:t> TV norm):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32FF"/>
                </a:solidFill>
              </a:rPr>
              <a:t>Isotropic TV norm (L</a:t>
            </a:r>
            <a:r>
              <a:rPr lang="en-US" sz="2200" baseline="-25000" dirty="0">
                <a:solidFill>
                  <a:srgbClr val="0432FF"/>
                </a:solidFill>
              </a:rPr>
              <a:t>2</a:t>
            </a:r>
            <a:r>
              <a:rPr lang="en-US" sz="2200" dirty="0">
                <a:solidFill>
                  <a:srgbClr val="0432FF"/>
                </a:solidFill>
              </a:rPr>
              <a:t> TV) regularizes in all gradient directions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32FF"/>
                </a:solidFill>
              </a:rPr>
              <a:t>Gradient distributions not equal in all directions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32FF"/>
                </a:solidFill>
              </a:rPr>
              <a:t>May not capture appropriate boundaries of certain objects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32FF"/>
                </a:solidFill>
              </a:rPr>
              <a:t>Anisotropic TV norm (L</a:t>
            </a:r>
            <a:r>
              <a:rPr lang="en-US" sz="2200" baseline="-25000" dirty="0">
                <a:solidFill>
                  <a:srgbClr val="0432FF"/>
                </a:solidFill>
              </a:rPr>
              <a:t>1</a:t>
            </a:r>
            <a:r>
              <a:rPr lang="en-US" sz="2200" dirty="0">
                <a:solidFill>
                  <a:srgbClr val="0432FF"/>
                </a:solidFill>
              </a:rPr>
              <a:t> TV) is more directional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32FF"/>
                </a:solidFill>
              </a:rPr>
              <a:t>Boils down to what norm has most sparsity on the gradient of u</a:t>
            </a:r>
          </a:p>
          <a:p>
            <a:pPr>
              <a:lnSpc>
                <a:spcPct val="150000"/>
              </a:lnSpc>
            </a:pPr>
            <a:endParaRPr lang="en-US" sz="2200" dirty="0">
              <a:solidFill>
                <a:srgbClr val="0432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Convex Relaxed CV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E6F4741-84E1-F44E-8F01-B7371314E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16" y="736855"/>
            <a:ext cx="7617600" cy="10544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74FAF1-861A-FB4E-920E-CF6B24500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07" y="2018858"/>
            <a:ext cx="5526893" cy="4304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A9ECC7-BDF8-B14D-B77D-24D91BE80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09" y="2676994"/>
            <a:ext cx="5375991" cy="41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9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Convex Relaxed CV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DF5FCE-A396-E04B-AD70-CDE3B9FDF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762000"/>
            <a:ext cx="8572500" cy="533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2E11F0-E648-E344-976A-AB9E744B6F47}"/>
              </a:ext>
            </a:extLst>
          </p:cNvPr>
          <p:cNvSpPr txBox="1"/>
          <p:nvPr/>
        </p:nvSpPr>
        <p:spPr>
          <a:xfrm>
            <a:off x="1755026" y="6151513"/>
            <a:ext cx="6037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Most gradient angles are at 0 and 90 degrees!</a:t>
            </a:r>
          </a:p>
        </p:txBody>
      </p:sp>
    </p:spTree>
    <p:extLst>
      <p:ext uri="{BB962C8B-B14F-4D97-AF65-F5344CB8AC3E}">
        <p14:creationId xmlns:p14="http://schemas.microsoft.com/office/powerpoint/2010/main" val="66865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Convex Relaxed CV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720A4B-6176-904D-9DDF-E49E85E53380}"/>
              </a:ext>
            </a:extLst>
          </p:cNvPr>
          <p:cNvSpPr/>
          <p:nvPr/>
        </p:nvSpPr>
        <p:spPr>
          <a:xfrm>
            <a:off x="8436" y="644523"/>
            <a:ext cx="8257687" cy="2069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Partition boundaries in MS &amp; Potts model </a:t>
            </a:r>
            <a:r>
              <a:rPr lang="en-US" sz="2200" dirty="0" err="1">
                <a:solidFill>
                  <a:srgbClr val="0432FF"/>
                </a:solidFill>
                <a:latin typeface="Calibri"/>
                <a:cs typeface="Calibri"/>
              </a:rPr>
              <a:t>rep’d</a:t>
            </a: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 by L</a:t>
            </a:r>
            <a:r>
              <a:rPr lang="en-US" sz="2200" baseline="-25000" dirty="0">
                <a:solidFill>
                  <a:srgbClr val="0432FF"/>
                </a:solidFill>
                <a:latin typeface="Calibri"/>
                <a:cs typeface="Calibri"/>
              </a:rPr>
              <a:t>0</a:t>
            </a: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 Norm:                             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Gradient </a:t>
            </a:r>
            <a:r>
              <a:rPr lang="en-US" sz="2200" dirty="0" err="1">
                <a:solidFill>
                  <a:srgbClr val="0432FF"/>
                </a:solidFill>
                <a:latin typeface="Calibri"/>
                <a:cs typeface="Calibri"/>
              </a:rPr>
              <a:t>distribn’s</a:t>
            </a: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 mostly vertical and horizontal in natural images.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L</a:t>
            </a:r>
            <a:r>
              <a:rPr lang="en-US" sz="2200" baseline="-25000" dirty="0">
                <a:solidFill>
                  <a:srgbClr val="0432FF"/>
                </a:solidFill>
                <a:latin typeface="Calibri"/>
                <a:cs typeface="Calibri"/>
              </a:rPr>
              <a:t>1</a:t>
            </a: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-αL</a:t>
            </a:r>
            <a:r>
              <a:rPr lang="en-US" sz="2200" baseline="-25000" dirty="0">
                <a:solidFill>
                  <a:srgbClr val="0432FF"/>
                </a:solidFill>
                <a:latin typeface="Calibri"/>
                <a:cs typeface="Calibri"/>
              </a:rPr>
              <a:t>2</a:t>
            </a: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 TV norm is better </a:t>
            </a:r>
            <a:r>
              <a:rPr lang="en-US" sz="2200" dirty="0" err="1">
                <a:solidFill>
                  <a:srgbClr val="0432FF"/>
                </a:solidFill>
                <a:latin typeface="Calibri"/>
                <a:cs typeface="Calibri"/>
              </a:rPr>
              <a:t>approx’n</a:t>
            </a: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 to L</a:t>
            </a:r>
            <a:r>
              <a:rPr lang="en-US" sz="2200" baseline="-25000" dirty="0">
                <a:solidFill>
                  <a:srgbClr val="0432FF"/>
                </a:solidFill>
                <a:latin typeface="Calibri"/>
                <a:cs typeface="Calibri"/>
              </a:rPr>
              <a:t>0</a:t>
            </a: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 via level lines than L</a:t>
            </a:r>
            <a:r>
              <a:rPr lang="en-US" sz="2200" baseline="-25000" dirty="0">
                <a:solidFill>
                  <a:srgbClr val="0432FF"/>
                </a:solidFill>
                <a:latin typeface="Calibri"/>
                <a:cs typeface="Calibri"/>
              </a:rPr>
              <a:t>2</a:t>
            </a: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 TV.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α chosen based on gradient </a:t>
            </a:r>
            <a:r>
              <a:rPr lang="en-US" sz="2200" dirty="0" err="1">
                <a:solidFill>
                  <a:srgbClr val="0432FF"/>
                </a:solidFill>
                <a:latin typeface="Calibri"/>
                <a:cs typeface="Calibri"/>
              </a:rPr>
              <a:t>distrib’s</a:t>
            </a:r>
            <a:endParaRPr lang="en-US" sz="2200" dirty="0">
              <a:solidFill>
                <a:srgbClr val="0432F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6B0122-4F94-A94D-84F1-FE679F88D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295" y="786042"/>
            <a:ext cx="1725225" cy="40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1567F9-C644-CF4B-A843-A07268EBC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125" y="2714192"/>
            <a:ext cx="4018448" cy="409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6787823-E4E0-0F4D-A879-14047A1D0F1D}"/>
              </a:ext>
            </a:extLst>
          </p:cNvPr>
          <p:cNvSpPr txBox="1"/>
          <p:nvPr/>
        </p:nvSpPr>
        <p:spPr>
          <a:xfrm>
            <a:off x="4823606" y="3515485"/>
            <a:ext cx="3725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</a:t>
            </a:r>
            <a:r>
              <a:rPr lang="en-US" sz="2400" baseline="-25000" dirty="0"/>
              <a:t>1 </a:t>
            </a:r>
            <a:r>
              <a:rPr lang="en-US" sz="2400" dirty="0"/>
              <a:t>- 0.5L</a:t>
            </a:r>
            <a:r>
              <a:rPr lang="en-US" sz="2400" baseline="-25000" dirty="0"/>
              <a:t>2</a:t>
            </a:r>
            <a:r>
              <a:rPr lang="en-US" sz="2400" dirty="0"/>
              <a:t> closer to L</a:t>
            </a:r>
            <a:r>
              <a:rPr lang="en-US" sz="2400" baseline="-25000" dirty="0"/>
              <a:t>0</a:t>
            </a:r>
            <a:r>
              <a:rPr lang="en-US" sz="2400" dirty="0"/>
              <a:t> than:</a:t>
            </a:r>
          </a:p>
          <a:p>
            <a:r>
              <a:rPr lang="en-US" sz="2400" dirty="0"/>
              <a:t>L</a:t>
            </a:r>
            <a:r>
              <a:rPr lang="en-US" sz="2400" baseline="-25000" dirty="0"/>
              <a:t>1</a:t>
            </a:r>
            <a:r>
              <a:rPr lang="en-US" sz="2400" dirty="0"/>
              <a:t>, L</a:t>
            </a:r>
            <a:r>
              <a:rPr lang="en-US" sz="2400" baseline="-25000" dirty="0"/>
              <a:t>2</a:t>
            </a:r>
            <a:r>
              <a:rPr lang="en-US" sz="2400" dirty="0"/>
              <a:t>, and L</a:t>
            </a:r>
            <a:r>
              <a:rPr lang="en-US" sz="2400" baseline="-25000" dirty="0"/>
              <a:t>1 </a:t>
            </a:r>
            <a:r>
              <a:rPr lang="en-US" sz="2400" dirty="0"/>
              <a:t>- L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B0F507-3A2F-F442-81D6-7C7DB5CF1CCB}"/>
              </a:ext>
            </a:extLst>
          </p:cNvPr>
          <p:cNvSpPr txBox="1"/>
          <p:nvPr/>
        </p:nvSpPr>
        <p:spPr>
          <a:xfrm>
            <a:off x="4258573" y="5215073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Level lines plot</a:t>
            </a:r>
          </a:p>
        </p:txBody>
      </p:sp>
    </p:spTree>
    <p:extLst>
      <p:ext uri="{BB962C8B-B14F-4D97-AF65-F5344CB8AC3E}">
        <p14:creationId xmlns:p14="http://schemas.microsoft.com/office/powerpoint/2010/main" val="380864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Proposed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EBD65E7-BE34-7149-AA2C-4470D4BB2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7" y="1857240"/>
            <a:ext cx="8882743" cy="1182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153102-1403-3348-9ECB-1B194B910F90}"/>
              </a:ext>
            </a:extLst>
          </p:cNvPr>
          <p:cNvSpPr txBox="1"/>
          <p:nvPr/>
        </p:nvSpPr>
        <p:spPr>
          <a:xfrm>
            <a:off x="345424" y="835401"/>
            <a:ext cx="8409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Difference of Anisotropic and Isotropic TV CV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602F23-D1EB-3848-A00E-0F7138E97A6E}"/>
              </a:ext>
            </a:extLst>
          </p:cNvPr>
          <p:cNvSpPr txBox="1"/>
          <p:nvPr/>
        </p:nvSpPr>
        <p:spPr>
          <a:xfrm>
            <a:off x="571500" y="4038600"/>
            <a:ext cx="64701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Convex Relaxed CV model is now Non-Convex!</a:t>
            </a:r>
          </a:p>
          <a:p>
            <a:endParaRPr lang="en-US" sz="2400" dirty="0">
              <a:solidFill>
                <a:srgbClr val="0432FF"/>
              </a:solidFill>
            </a:endParaRPr>
          </a:p>
          <a:p>
            <a:r>
              <a:rPr lang="en-US" sz="2400" dirty="0">
                <a:solidFill>
                  <a:srgbClr val="0432FF"/>
                </a:solidFill>
              </a:rPr>
              <a:t>How to minimize it now?</a:t>
            </a:r>
          </a:p>
        </p:txBody>
      </p:sp>
    </p:spTree>
    <p:extLst>
      <p:ext uri="{BB962C8B-B14F-4D97-AF65-F5344CB8AC3E}">
        <p14:creationId xmlns:p14="http://schemas.microsoft.com/office/powerpoint/2010/main" val="3810505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Proposed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EBD65E7-BE34-7149-AA2C-4470D4BB2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8" y="1854833"/>
            <a:ext cx="8882743" cy="11824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6E1B12-DB1D-5B48-9225-8C10DAE86403}"/>
              </a:ext>
            </a:extLst>
          </p:cNvPr>
          <p:cNvSpPr txBox="1"/>
          <p:nvPr/>
        </p:nvSpPr>
        <p:spPr>
          <a:xfrm>
            <a:off x="108858" y="3399952"/>
            <a:ext cx="5563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Can be written as a difference of convex!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9959F04-67EE-D84F-A835-A3DFFECFB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56" y="4189087"/>
            <a:ext cx="7870652" cy="14275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00E5E0F-BC06-2046-BFEF-8911684FE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172" y="3438581"/>
            <a:ext cx="3195436" cy="5333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3B2FFFC-AD75-3A4B-8F5D-3AB8D2C288D9}"/>
              </a:ext>
            </a:extLst>
          </p:cNvPr>
          <p:cNvSpPr txBox="1"/>
          <p:nvPr/>
        </p:nvSpPr>
        <p:spPr>
          <a:xfrm>
            <a:off x="764756" y="5584400"/>
            <a:ext cx="3686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 is parameter for strong convexity)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153102-1403-3348-9ECB-1B194B910F90}"/>
              </a:ext>
            </a:extLst>
          </p:cNvPr>
          <p:cNvSpPr txBox="1"/>
          <p:nvPr/>
        </p:nvSpPr>
        <p:spPr>
          <a:xfrm>
            <a:off x="345424" y="835401"/>
            <a:ext cx="8409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Difference of Anisotropic and Isotropic TV CV model</a:t>
            </a:r>
          </a:p>
        </p:txBody>
      </p:sp>
    </p:spTree>
    <p:extLst>
      <p:ext uri="{BB962C8B-B14F-4D97-AF65-F5344CB8AC3E}">
        <p14:creationId xmlns:p14="http://schemas.microsoft.com/office/powerpoint/2010/main" val="421316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DCA 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6D2FAA-60C9-044D-ADE5-C10B25CF2F7D}"/>
              </a:ext>
            </a:extLst>
          </p:cNvPr>
          <p:cNvSpPr txBox="1"/>
          <p:nvPr/>
        </p:nvSpPr>
        <p:spPr>
          <a:xfrm>
            <a:off x="295180" y="875859"/>
            <a:ext cx="79979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DCA algorithm </a:t>
            </a:r>
            <a:r>
              <a:rPr lang="en-US" sz="26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2600" dirty="0">
                <a:solidFill>
                  <a:srgbClr val="0432FF"/>
                </a:solidFill>
              </a:rPr>
              <a:t> linearization of the non-convex terms and then iterating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727031-2A5A-7E47-8751-E0838D9A4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97" y="4740909"/>
            <a:ext cx="1486765" cy="693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41E03E6-D3F5-8141-BA49-9496D123E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32" y="5791301"/>
            <a:ext cx="3168650" cy="3009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F1A3CD5-3463-DF4B-BE1E-A17D6E68D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917" y="36548221"/>
            <a:ext cx="8031780" cy="6018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C2F49E5-FC19-4444-A742-25272ACAD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54" y="3959665"/>
            <a:ext cx="5660370" cy="424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DF30CB3-C60C-AF4B-A263-8AD42DD1C0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8241" y="4451535"/>
            <a:ext cx="2877914" cy="2274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4811C8F-4680-3E4E-B51E-028843D06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254" y="2007068"/>
            <a:ext cx="8877492" cy="9551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67F5195-2D34-BF4A-B98C-9AD4F6358048}"/>
              </a:ext>
            </a:extLst>
          </p:cNvPr>
          <p:cNvSpPr txBox="1"/>
          <p:nvPr/>
        </p:nvSpPr>
        <p:spPr>
          <a:xfrm>
            <a:off x="4857195" y="3438595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linearized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455953A3-7D24-6444-BC3C-83498A34DD8F}"/>
              </a:ext>
            </a:extLst>
          </p:cNvPr>
          <p:cNvCxnSpPr>
            <a:cxnSpLocks/>
          </p:cNvCxnSpPr>
          <p:nvPr/>
        </p:nvCxnSpPr>
        <p:spPr>
          <a:xfrm flipH="1" flipV="1">
            <a:off x="4728241" y="3035813"/>
            <a:ext cx="526830" cy="447435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7ED80BA8-6988-6240-AAF8-53BC8E2D3423}"/>
              </a:ext>
            </a:extLst>
          </p:cNvPr>
          <p:cNvCxnSpPr>
            <a:cxnSpLocks/>
          </p:cNvCxnSpPr>
          <p:nvPr/>
        </p:nvCxnSpPr>
        <p:spPr>
          <a:xfrm flipV="1">
            <a:off x="5781901" y="3037207"/>
            <a:ext cx="511081" cy="433715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42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Splitting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35ED0F-23D0-764A-A019-611B319B5FDC}"/>
              </a:ext>
            </a:extLst>
          </p:cNvPr>
          <p:cNvSpPr txBox="1"/>
          <p:nvPr/>
        </p:nvSpPr>
        <p:spPr>
          <a:xfrm>
            <a:off x="140933" y="3100513"/>
            <a:ext cx="5404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Equivalent to minimizing sub-problems: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AF5409F-054C-2A40-B5FE-F7E996458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33" y="1128161"/>
            <a:ext cx="8862133" cy="1064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9CF8D5-82A7-8541-8FED-68C108F97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30" y="3728088"/>
            <a:ext cx="8677442" cy="19870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6A8380-4893-004A-92CA-AC36123F04B3}"/>
              </a:ext>
            </a:extLst>
          </p:cNvPr>
          <p:cNvSpPr txBox="1"/>
          <p:nvPr/>
        </p:nvSpPr>
        <p:spPr>
          <a:xfrm>
            <a:off x="3813310" y="2371228"/>
            <a:ext cx="51187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432FF"/>
                </a:solidFill>
              </a:rPr>
              <a:t>Split data fidelity and exact penalty terms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93F7DC4D-9E25-1F43-BE0A-5E884055538A}"/>
              </a:ext>
            </a:extLst>
          </p:cNvPr>
          <p:cNvCxnSpPr>
            <a:cxnSpLocks/>
          </p:cNvCxnSpPr>
          <p:nvPr/>
        </p:nvCxnSpPr>
        <p:spPr>
          <a:xfrm flipH="1">
            <a:off x="6215836" y="949891"/>
            <a:ext cx="767939" cy="212313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18F09369-3566-174A-93A5-E5B8CF75C415}"/>
              </a:ext>
            </a:extLst>
          </p:cNvPr>
          <p:cNvCxnSpPr>
            <a:cxnSpLocks/>
          </p:cNvCxnSpPr>
          <p:nvPr/>
        </p:nvCxnSpPr>
        <p:spPr>
          <a:xfrm flipH="1">
            <a:off x="6819901" y="1328114"/>
            <a:ext cx="399054" cy="470423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464E9246-D900-D74B-B5EC-6E8BEF7DAC65}"/>
              </a:ext>
            </a:extLst>
          </p:cNvPr>
          <p:cNvCxnSpPr>
            <a:cxnSpLocks/>
          </p:cNvCxnSpPr>
          <p:nvPr/>
        </p:nvCxnSpPr>
        <p:spPr>
          <a:xfrm>
            <a:off x="7817265" y="1358880"/>
            <a:ext cx="471043" cy="439657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98F2F2B-50EB-A549-A22E-861FF5DCF68F}"/>
              </a:ext>
            </a:extLst>
          </p:cNvPr>
          <p:cNvSpPr txBox="1"/>
          <p:nvPr/>
        </p:nvSpPr>
        <p:spPr>
          <a:xfrm>
            <a:off x="7218955" y="839100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splitting</a:t>
            </a:r>
          </a:p>
        </p:txBody>
      </p:sp>
    </p:spTree>
    <p:extLst>
      <p:ext uri="{BB962C8B-B14F-4D97-AF65-F5344CB8AC3E}">
        <p14:creationId xmlns:p14="http://schemas.microsoft.com/office/powerpoint/2010/main" val="11895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Solving Sub-Problems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9CF8D5-82A7-8541-8FED-68C108F97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15" y="875859"/>
            <a:ext cx="8677442" cy="19870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E3B4AC0-63F0-9647-B794-235F539FC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0002" y="11521782"/>
            <a:ext cx="13014012" cy="9025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8BA3D9-98E4-4F4D-B91D-BC39964E8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15" y="3454883"/>
            <a:ext cx="8839561" cy="6130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3B13631-2AC2-F247-9106-50A1C23E7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0000" y="12622574"/>
            <a:ext cx="8372822" cy="6092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597D90B-861E-5540-81B9-B03C0A917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15" y="4459228"/>
            <a:ext cx="6195499" cy="4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Primal Dual Hybrid Gradient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E3B4AC0-63F0-9647-B794-235F539FC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0002" y="11521782"/>
            <a:ext cx="13014012" cy="9025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3B13631-2AC2-F247-9106-50A1C23E7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0000" y="12622574"/>
            <a:ext cx="8372822" cy="609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267C32-8C17-5A4D-8E7B-F7A3BDA76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15" y="1183492"/>
            <a:ext cx="8579472" cy="577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A5295D-4584-4647-9DDB-6D6FBD570007}"/>
              </a:ext>
            </a:extLst>
          </p:cNvPr>
          <p:cNvSpPr txBox="1"/>
          <p:nvPr/>
        </p:nvSpPr>
        <p:spPr>
          <a:xfrm>
            <a:off x="194415" y="872261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Primal problem: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63904F-B159-9645-BC49-78F152FE118E}"/>
              </a:ext>
            </a:extLst>
          </p:cNvPr>
          <p:cNvSpPr txBox="1"/>
          <p:nvPr/>
        </p:nvSpPr>
        <p:spPr>
          <a:xfrm>
            <a:off x="217716" y="2387635"/>
            <a:ext cx="360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Becomes the  primal-dual problem: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B2A4D1-CDAF-874A-B5C1-86231D4C7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716" y="2833167"/>
            <a:ext cx="8556171" cy="1253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7CAD9B-9481-DC43-98A0-1AB214C5BC29}"/>
              </a:ext>
            </a:extLst>
          </p:cNvPr>
          <p:cNvSpPr txBox="1"/>
          <p:nvPr/>
        </p:nvSpPr>
        <p:spPr>
          <a:xfrm>
            <a:off x="384716" y="4405035"/>
            <a:ext cx="6876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to solve the primal-dual problem?</a:t>
            </a:r>
          </a:p>
          <a:p>
            <a:endParaRPr lang="en-US" dirty="0"/>
          </a:p>
          <a:p>
            <a:r>
              <a:rPr lang="en-US" dirty="0"/>
              <a:t>Fast method via the Primal Dual Hybrid Gradient Method (PDHG) </a:t>
            </a:r>
          </a:p>
          <a:p>
            <a:r>
              <a:rPr lang="en-US" dirty="0"/>
              <a:t>Zhu and Chan ‘08, </a:t>
            </a:r>
            <a:r>
              <a:rPr lang="en-US" dirty="0" err="1"/>
              <a:t>Chambolle</a:t>
            </a:r>
            <a:r>
              <a:rPr lang="en-US" dirty="0"/>
              <a:t> and Pock ‘10, </a:t>
            </a:r>
            <a:r>
              <a:rPr lang="en-US" dirty="0" err="1"/>
              <a:t>Chambolle</a:t>
            </a:r>
            <a:r>
              <a:rPr lang="en-US" dirty="0"/>
              <a:t> et al. ‘18</a:t>
            </a:r>
          </a:p>
        </p:txBody>
      </p:sp>
    </p:spTree>
    <p:extLst>
      <p:ext uri="{BB962C8B-B14F-4D97-AF65-F5344CB8AC3E}">
        <p14:creationId xmlns:p14="http://schemas.microsoft.com/office/powerpoint/2010/main" val="194096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Primal Dual Hybrid Gradient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B2A4D1-CDAF-874A-B5C1-86231D4C7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829296"/>
            <a:ext cx="8556171" cy="1253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7CAD9B-9481-DC43-98A0-1AB214C5BC29}"/>
              </a:ext>
            </a:extLst>
          </p:cNvPr>
          <p:cNvSpPr txBox="1"/>
          <p:nvPr/>
        </p:nvSpPr>
        <p:spPr>
          <a:xfrm>
            <a:off x="275346" y="2235407"/>
            <a:ext cx="116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idea: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CF58B4-2FCA-5C46-BC9A-2B6BABE66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46" y="2823219"/>
            <a:ext cx="8142514" cy="73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46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36"/>
            <a:ext cx="82296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8082"/>
            <a:ext cx="8229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dirty="0"/>
              <a:t> Image Segmentation and Tracking</a:t>
            </a:r>
          </a:p>
          <a:p>
            <a:pPr marL="857250" lvl="1">
              <a:buFont typeface="Arial"/>
              <a:buChar char="•"/>
            </a:pPr>
            <a:r>
              <a:rPr lang="en-US" dirty="0"/>
              <a:t>Motivation for Processing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Image </a:t>
            </a:r>
            <a:r>
              <a:rPr lang="en-US" dirty="0" err="1"/>
              <a:t>Denoising</a:t>
            </a:r>
            <a:r>
              <a:rPr lang="en-US" dirty="0"/>
              <a:t>: TV Model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Image Segmentation: Chan </a:t>
            </a:r>
            <a:r>
              <a:rPr lang="en-US" dirty="0" err="1"/>
              <a:t>Vese</a:t>
            </a:r>
            <a:r>
              <a:rPr lang="en-US" dirty="0"/>
              <a:t> Model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 Shape Modeling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 Shape Prior Segmentation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 Point Cloud Surface Reconstruction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 Ongoing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190721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Primal Dual Hybrid Gradient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B2A4D1-CDAF-874A-B5C1-86231D4C7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829296"/>
            <a:ext cx="8556171" cy="1253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7CAD9B-9481-DC43-98A0-1AB214C5BC29}"/>
              </a:ext>
            </a:extLst>
          </p:cNvPr>
          <p:cNvSpPr txBox="1"/>
          <p:nvPr/>
        </p:nvSpPr>
        <p:spPr>
          <a:xfrm>
            <a:off x="275346" y="2235407"/>
            <a:ext cx="116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idea: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CF58B4-2FCA-5C46-BC9A-2B6BABE66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46" y="2823219"/>
            <a:ext cx="8142514" cy="735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8CA9CC-BAE9-924B-AA44-448D4B002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96" y="4006415"/>
            <a:ext cx="8116463" cy="48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8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Primal Dual Hybrid Gradient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B2A4D1-CDAF-874A-B5C1-86231D4C7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829296"/>
            <a:ext cx="8556171" cy="1253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7CAD9B-9481-DC43-98A0-1AB214C5BC29}"/>
              </a:ext>
            </a:extLst>
          </p:cNvPr>
          <p:cNvSpPr txBox="1"/>
          <p:nvPr/>
        </p:nvSpPr>
        <p:spPr>
          <a:xfrm>
            <a:off x="275346" y="2235407"/>
            <a:ext cx="116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idea: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CF58B4-2FCA-5C46-BC9A-2B6BABE66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46" y="2823219"/>
            <a:ext cx="8142514" cy="735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8CA9CC-BAE9-924B-AA44-448D4B002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96" y="4006415"/>
            <a:ext cx="8116463" cy="48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339B8C-C36A-DC40-98CD-1FAF25FB1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61" y="4829230"/>
            <a:ext cx="2833410" cy="335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2C4F8B8-F3D1-7F4F-AA83-0060E979E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346" y="5406681"/>
            <a:ext cx="4231340" cy="57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4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Primal Dual Hybrid Gradient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053C46-4C23-A944-9152-28DDC1697FC9}"/>
              </a:ext>
            </a:extLst>
          </p:cNvPr>
          <p:cNvSpPr txBox="1"/>
          <p:nvPr/>
        </p:nvSpPr>
        <p:spPr>
          <a:xfrm>
            <a:off x="891449" y="723594"/>
            <a:ext cx="30081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432FF"/>
                </a:solidFill>
              </a:rPr>
              <a:t>Final Algorithm</a:t>
            </a:r>
            <a:endParaRPr lang="en-US" sz="3200" dirty="0">
              <a:solidFill>
                <a:srgbClr val="0432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1"/>
            <a:ext cx="8547100" cy="443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4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Numerical Results: Proposed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BB47BF-0552-464C-8FCF-921CC1506486}"/>
              </a:ext>
            </a:extLst>
          </p:cNvPr>
          <p:cNvSpPr txBox="1"/>
          <p:nvPr/>
        </p:nvSpPr>
        <p:spPr>
          <a:xfrm>
            <a:off x="111740" y="6070934"/>
            <a:ext cx="89205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Proposed more accurately captures the boundary of the square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B47716-ECCC-1C42-9949-FFF85F232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463" y="576638"/>
            <a:ext cx="6150722" cy="2702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0DE9B3-EE39-EC44-9CC4-A1299F064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462" y="3269356"/>
            <a:ext cx="6150723" cy="269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1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Numerical Results: Zoomed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A2938D6-9A9E-AB46-8B3A-E2B4C4BD3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79" y="639982"/>
            <a:ext cx="6204181" cy="2722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35A169-3C1F-7541-A2F0-1736A8B4F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679" y="3396048"/>
            <a:ext cx="6204181" cy="27458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7C474E1-53DA-994C-87BF-7C424F92E991}"/>
              </a:ext>
            </a:extLst>
          </p:cNvPr>
          <p:cNvSpPr txBox="1"/>
          <p:nvPr/>
        </p:nvSpPr>
        <p:spPr>
          <a:xfrm>
            <a:off x="111740" y="6174996"/>
            <a:ext cx="89205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Proposed more accurately captures the boundary of the square</a:t>
            </a:r>
          </a:p>
        </p:txBody>
      </p:sp>
    </p:spTree>
    <p:extLst>
      <p:ext uri="{BB962C8B-B14F-4D97-AF65-F5344CB8AC3E}">
        <p14:creationId xmlns:p14="http://schemas.microsoft.com/office/powerpoint/2010/main" val="246454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Numerical Results: More Noise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81087FF-2DCE-C044-AA5A-DC0DEB68A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55" y="1398011"/>
            <a:ext cx="8542487" cy="38741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64CADE7-6057-424B-B31F-1D654FB9DE48}"/>
              </a:ext>
            </a:extLst>
          </p:cNvPr>
          <p:cNvSpPr txBox="1"/>
          <p:nvPr/>
        </p:nvSpPr>
        <p:spPr>
          <a:xfrm>
            <a:off x="111740" y="6174996"/>
            <a:ext cx="89205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Proposed more accurately captures the boundary of the square</a:t>
            </a:r>
          </a:p>
        </p:txBody>
      </p:sp>
    </p:spTree>
    <p:extLst>
      <p:ext uri="{BB962C8B-B14F-4D97-AF65-F5344CB8AC3E}">
        <p14:creationId xmlns:p14="http://schemas.microsoft.com/office/powerpoint/2010/main" val="221246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 Box 180">
            <a:extLst>
              <a:ext uri="{FF2B5EF4-FFF2-40B4-BE49-F238E27FC236}">
                <a16:creationId xmlns:a16="http://schemas.microsoft.com/office/drawing/2014/main" xmlns="" id="{BAF4743D-C0CF-B543-9127-2635E4EA8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972" y="21665820"/>
            <a:ext cx="24006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Calibri" pitchFamily="34" charset="0"/>
              </a:rPr>
              <a:t>Figure 1.</a:t>
            </a:r>
            <a:r>
              <a:rPr lang="en-US" sz="2000" dirty="0">
                <a:latin typeface="Calibri" pitchFamily="34" charset="0"/>
              </a:rPr>
              <a:t> Chair Image</a:t>
            </a:r>
          </a:p>
        </p:txBody>
      </p:sp>
      <p:sp>
        <p:nvSpPr>
          <p:cNvPr id="31" name="Text Box 180">
            <a:extLst>
              <a:ext uri="{FF2B5EF4-FFF2-40B4-BE49-F238E27FC236}">
                <a16:creationId xmlns:a16="http://schemas.microsoft.com/office/drawing/2014/main" xmlns="" id="{A0ECA5E7-A412-6149-9922-EB0E88EC9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14" y="3658725"/>
            <a:ext cx="14248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210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8419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2629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6834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1043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5253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59462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3672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dirty="0">
                <a:latin typeface="Calibri" pitchFamily="34" charset="0"/>
              </a:rPr>
              <a:t>Chair Image</a:t>
            </a:r>
          </a:p>
        </p:txBody>
      </p:sp>
      <p:pic>
        <p:nvPicPr>
          <p:cNvPr id="32" name="Picture 31" descr="chair_l2_c1c20pt023n0pt57_lam5pt66_5000k_its-eps-converted-to.pdf">
            <a:extLst>
              <a:ext uri="{FF2B5EF4-FFF2-40B4-BE49-F238E27FC236}">
                <a16:creationId xmlns:a16="http://schemas.microsoft.com/office/drawing/2014/main" xmlns="" id="{06EE0526-484D-2A42-8B8C-103AE2B22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40" y="670822"/>
            <a:ext cx="3256895" cy="2442672"/>
          </a:xfrm>
          <a:prstGeom prst="rect">
            <a:avLst/>
          </a:prstGeom>
        </p:spPr>
      </p:pic>
      <p:sp>
        <p:nvSpPr>
          <p:cNvPr id="33" name="Text Box 180">
            <a:extLst>
              <a:ext uri="{FF2B5EF4-FFF2-40B4-BE49-F238E27FC236}">
                <a16:creationId xmlns:a16="http://schemas.microsoft.com/office/drawing/2014/main" xmlns="" id="{2E2736BE-1F1E-E44E-8287-4C119F6FD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748" y="3114530"/>
            <a:ext cx="39288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210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8419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2629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6834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1043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5253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59462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3672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dirty="0">
                <a:latin typeface="Calibri" pitchFamily="34" charset="0"/>
              </a:rPr>
              <a:t>Regularize gradients in all directions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7D4367AC-0345-A54F-9081-8D944966287C}"/>
              </a:ext>
            </a:extLst>
          </p:cNvPr>
          <p:cNvCxnSpPr>
            <a:cxnSpLocks/>
          </p:cNvCxnSpPr>
          <p:nvPr/>
        </p:nvCxnSpPr>
        <p:spPr>
          <a:xfrm flipV="1">
            <a:off x="5582821" y="2597845"/>
            <a:ext cx="568167" cy="60321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chair_l2_c1c20pt023n0pt57_lam3pt66_5000k_its-eps-converted-to.pdf">
            <a:extLst>
              <a:ext uri="{FF2B5EF4-FFF2-40B4-BE49-F238E27FC236}">
                <a16:creationId xmlns:a16="http://schemas.microsoft.com/office/drawing/2014/main" xmlns="" id="{DC8D9DBB-F883-9043-B1CA-1C8731EEA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40" y="3608937"/>
            <a:ext cx="3279439" cy="2459580"/>
          </a:xfrm>
          <a:prstGeom prst="rect">
            <a:avLst/>
          </a:prstGeom>
        </p:spPr>
      </p:pic>
      <p:sp>
        <p:nvSpPr>
          <p:cNvPr id="36" name="Text Box 180">
            <a:extLst>
              <a:ext uri="{FF2B5EF4-FFF2-40B4-BE49-F238E27FC236}">
                <a16:creationId xmlns:a16="http://schemas.microsoft.com/office/drawing/2014/main" xmlns="" id="{C99EEE8F-CB89-134E-BC29-3CC2D1545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187" y="6068517"/>
            <a:ext cx="29133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210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8419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2629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6834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1043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5253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59462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3672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dirty="0">
                <a:latin typeface="Calibri" pitchFamily="34" charset="0"/>
              </a:rPr>
              <a:t>Increasing Regularization </a:t>
            </a:r>
          </a:p>
          <a:p>
            <a:pPr algn="ctr" eaLnBrk="1" hangingPunct="1"/>
            <a:r>
              <a:rPr lang="en-US" sz="2000" dirty="0">
                <a:latin typeface="Calibri" pitchFamily="34" charset="0"/>
              </a:rPr>
              <a:t>Results in Loss of Features</a:t>
            </a:r>
          </a:p>
        </p:txBody>
      </p:sp>
      <p:pic>
        <p:nvPicPr>
          <p:cNvPr id="37" name="Picture 36" descr="striped_chair-eps-converted-to.pdf">
            <a:extLst>
              <a:ext uri="{FF2B5EF4-FFF2-40B4-BE49-F238E27FC236}">
                <a16:creationId xmlns:a16="http://schemas.microsoft.com/office/drawing/2014/main" xmlns="" id="{15F67E0A-5CA7-8047-857D-E8185FED4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0" y="1167176"/>
            <a:ext cx="3217142" cy="2412856"/>
          </a:xfrm>
          <a:prstGeom prst="rect">
            <a:avLst/>
          </a:prstGeom>
        </p:spPr>
      </p:pic>
      <p:sp>
        <p:nvSpPr>
          <p:cNvPr id="38" name="TextBox 15">
            <a:extLst>
              <a:ext uri="{FF2B5EF4-FFF2-40B4-BE49-F238E27FC236}">
                <a16:creationId xmlns:a16="http://schemas.microsoft.com/office/drawing/2014/main" xmlns="" id="{E3EE181E-E159-134C-8E82-8847E5227E3F}"/>
              </a:ext>
            </a:extLst>
          </p:cNvPr>
          <p:cNvSpPr txBox="1"/>
          <p:nvPr/>
        </p:nvSpPr>
        <p:spPr>
          <a:xfrm>
            <a:off x="90123" y="4373796"/>
            <a:ext cx="4365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210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8419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2629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6834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1043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5253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59462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3672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  <a:latin typeface="Calibri"/>
                <a:cs typeface="Calibri"/>
                <a:sym typeface="Wingdings"/>
              </a:rPr>
              <a:t>Chair leg captured incorrectly.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  <a:latin typeface="Calibri"/>
                <a:cs typeface="Calibri"/>
                <a:sym typeface="Wingdings"/>
              </a:rPr>
              <a:t>Increasing regularization loses features.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32FBE1B8-3493-4542-9ADE-BB3BD02EA069}"/>
              </a:ext>
            </a:extLst>
          </p:cNvPr>
          <p:cNvCxnSpPr>
            <a:cxnSpLocks/>
          </p:cNvCxnSpPr>
          <p:nvPr/>
        </p:nvCxnSpPr>
        <p:spPr>
          <a:xfrm flipV="1">
            <a:off x="5075583" y="4519051"/>
            <a:ext cx="779639" cy="10622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541" y="-29722"/>
            <a:ext cx="6523745" cy="637044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Numerical Results L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FF0000"/>
                </a:solidFill>
              </a:rPr>
              <a:t> TV</a:t>
            </a:r>
          </a:p>
        </p:txBody>
      </p:sp>
    </p:spTree>
    <p:extLst>
      <p:ext uri="{BB962C8B-B14F-4D97-AF65-F5344CB8AC3E}">
        <p14:creationId xmlns:p14="http://schemas.microsoft.com/office/powerpoint/2010/main" val="388227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Numerical Results: Proposed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 descr="chair_l2_c1c20pt023n0pt57_lam5pt66_5000k_its-eps-converted-to.pdf">
            <a:extLst>
              <a:ext uri="{FF2B5EF4-FFF2-40B4-BE49-F238E27FC236}">
                <a16:creationId xmlns:a16="http://schemas.microsoft.com/office/drawing/2014/main" xmlns="" id="{169C541C-BA8B-1F47-AB39-CFCA3B131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5" y="1670738"/>
            <a:ext cx="4139903" cy="3104927"/>
          </a:xfrm>
          <a:prstGeom prst="rect">
            <a:avLst/>
          </a:prstGeom>
        </p:spPr>
      </p:pic>
      <p:pic>
        <p:nvPicPr>
          <p:cNvPr id="15" name="Picture 14" descr="chair_l1m0pt5l2_c1c20pt023n0pt57_lam8pt5_1000k_5_its-eps-converted-to.pdf">
            <a:extLst>
              <a:ext uri="{FF2B5EF4-FFF2-40B4-BE49-F238E27FC236}">
                <a16:creationId xmlns:a16="http://schemas.microsoft.com/office/drawing/2014/main" xmlns="" id="{0D24F912-143F-3046-A9FF-E6E61CFF0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11" y="1670738"/>
            <a:ext cx="4142309" cy="3106733"/>
          </a:xfrm>
          <a:prstGeom prst="rect">
            <a:avLst/>
          </a:prstGeom>
        </p:spPr>
      </p:pic>
      <p:sp>
        <p:nvSpPr>
          <p:cNvPr id="22" name="Text Box 180">
            <a:extLst>
              <a:ext uri="{FF2B5EF4-FFF2-40B4-BE49-F238E27FC236}">
                <a16:creationId xmlns:a16="http://schemas.microsoft.com/office/drawing/2014/main" xmlns="" id="{94A04506-81EF-5643-85E3-B4A29B245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615" y="4937114"/>
            <a:ext cx="7072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latin typeface="Calibri" pitchFamily="34" charset="0"/>
              </a:rPr>
              <a:t>L</a:t>
            </a:r>
            <a:r>
              <a:rPr lang="en-US" sz="2000" baseline="-25000" dirty="0">
                <a:latin typeface="Calibri" pitchFamily="34" charset="0"/>
              </a:rPr>
              <a:t>2</a:t>
            </a:r>
            <a:r>
              <a:rPr lang="en-US" sz="2000" dirty="0">
                <a:latin typeface="Calibri" pitchFamily="34" charset="0"/>
              </a:rPr>
              <a:t> TV</a:t>
            </a:r>
          </a:p>
        </p:txBody>
      </p:sp>
      <p:sp>
        <p:nvSpPr>
          <p:cNvPr id="24" name="Text Box 180">
            <a:extLst>
              <a:ext uri="{FF2B5EF4-FFF2-40B4-BE49-F238E27FC236}">
                <a16:creationId xmlns:a16="http://schemas.microsoft.com/office/drawing/2014/main" xmlns="" id="{9223063B-C47D-214B-81C9-94C8FB533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7429" y="4935715"/>
            <a:ext cx="11063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latin typeface="Calibri" pitchFamily="34" charset="0"/>
              </a:rPr>
              <a:t>L</a:t>
            </a:r>
            <a:r>
              <a:rPr lang="en-US" sz="2000" baseline="-25000" dirty="0">
                <a:latin typeface="Calibri" pitchFamily="34" charset="0"/>
              </a:rPr>
              <a:t>1</a:t>
            </a:r>
            <a:r>
              <a:rPr lang="en-US" sz="2000" dirty="0">
                <a:latin typeface="Calibri" pitchFamily="34" charset="0"/>
              </a:rPr>
              <a:t>-αL</a:t>
            </a:r>
            <a:r>
              <a:rPr lang="en-US" sz="2000" baseline="-25000" dirty="0">
                <a:latin typeface="Calibri" pitchFamily="34" charset="0"/>
              </a:rPr>
              <a:t>2 </a:t>
            </a:r>
            <a:r>
              <a:rPr lang="en-US" sz="2000" dirty="0">
                <a:latin typeface="Calibri" pitchFamily="34" charset="0"/>
              </a:rPr>
              <a:t>TV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5A9E039A-ED7D-FA40-ACC7-9D277C41678A}"/>
              </a:ext>
            </a:extLst>
          </p:cNvPr>
          <p:cNvCxnSpPr/>
          <p:nvPr/>
        </p:nvCxnSpPr>
        <p:spPr>
          <a:xfrm flipV="1">
            <a:off x="5557459" y="4036788"/>
            <a:ext cx="862458" cy="90032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8A48EA3A-F6C0-FB4D-A77F-BA7C5E00272A}"/>
              </a:ext>
            </a:extLst>
          </p:cNvPr>
          <p:cNvCxnSpPr/>
          <p:nvPr/>
        </p:nvCxnSpPr>
        <p:spPr>
          <a:xfrm flipV="1">
            <a:off x="1110245" y="4112847"/>
            <a:ext cx="862458" cy="90032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BB47BF-0552-464C-8FCF-921CC1506486}"/>
              </a:ext>
            </a:extLst>
          </p:cNvPr>
          <p:cNvSpPr txBox="1"/>
          <p:nvPr/>
        </p:nvSpPr>
        <p:spPr>
          <a:xfrm>
            <a:off x="325575" y="5547112"/>
            <a:ext cx="89545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Proposed accurately captures chair leg without loss of features</a:t>
            </a:r>
          </a:p>
        </p:txBody>
      </p:sp>
    </p:spTree>
    <p:extLst>
      <p:ext uri="{BB962C8B-B14F-4D97-AF65-F5344CB8AC3E}">
        <p14:creationId xmlns:p14="http://schemas.microsoft.com/office/powerpoint/2010/main" val="71647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1816"/>
            <a:ext cx="914399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Proposed: Tracking 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b2_tracking_158.mp4">
            <a:hlinkClick r:id="" action="ppaction://media"/>
            <a:extLst>
              <a:ext uri="{FF2B5EF4-FFF2-40B4-BE49-F238E27FC236}">
                <a16:creationId xmlns:a16="http://schemas.microsoft.com/office/drawing/2014/main" xmlns="" id="{25851BFC-1ABF-F949-9C9D-BBAAAFFB29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441" y="863601"/>
            <a:ext cx="7721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4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71617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Ongoing and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1038982"/>
            <a:ext cx="8191091" cy="5627817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Convergence proof of the DCA algorithm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for proposed model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Other ways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of achieving/exploiting directional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sparsity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Shape Prior Segmentation: Modeling both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occluders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and shapes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Neural Network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 semantic segmentation. Interplay between a trained model and a mathematical one. Not a 2 step approach but a synergistic one.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Using CNN’s for applications to spatially varying blind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deconvolution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.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Primal Dual methods for Neural Network Optimization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Convex relaxation techniques for NN’s. Some work done on quantizing weights. Xi et al. ‘18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11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36"/>
            <a:ext cx="82296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808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dirty="0">
                <a:solidFill>
                  <a:srgbClr val="0000FF"/>
                </a:solidFill>
              </a:rPr>
              <a:t> Intro to Image Processing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Image Representation</a:t>
            </a:r>
          </a:p>
          <a:p>
            <a:pPr marL="857250" lvl="1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Motivation for Processing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Image </a:t>
            </a:r>
            <a:r>
              <a:rPr lang="en-US" dirty="0" err="1">
                <a:solidFill>
                  <a:srgbClr val="0000FF"/>
                </a:solidFill>
              </a:rPr>
              <a:t>Denoising</a:t>
            </a:r>
            <a:r>
              <a:rPr lang="en-US" dirty="0">
                <a:solidFill>
                  <a:srgbClr val="0000FF"/>
                </a:solidFill>
              </a:rPr>
              <a:t>: TV Model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Image Segmentation: Chan </a:t>
            </a:r>
            <a:r>
              <a:rPr lang="en-US" dirty="0" err="1">
                <a:solidFill>
                  <a:srgbClr val="0000FF"/>
                </a:solidFill>
              </a:rPr>
              <a:t>Vese</a:t>
            </a:r>
            <a:r>
              <a:rPr lang="en-US" dirty="0">
                <a:solidFill>
                  <a:srgbClr val="0000FF"/>
                </a:solidFill>
              </a:rPr>
              <a:t> Model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 Shape Modeling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 Shape Prior Segmentation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 Point Cloud Surface Reconstruction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 Ongoing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34359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Cliques Invariant Signature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19600" y="10668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Motivatation</a:t>
            </a:r>
            <a:r>
              <a:rPr lang="en-US" sz="2000" dirty="0" smtClean="0"/>
              <a:t>: </a:t>
            </a:r>
          </a:p>
          <a:p>
            <a:r>
              <a:rPr lang="en-US" sz="2000" dirty="0" smtClean="0"/>
              <a:t>Bending Invariant Signatures</a:t>
            </a:r>
          </a:p>
          <a:p>
            <a:r>
              <a:rPr lang="en-US" sz="2000" dirty="0" err="1" smtClean="0"/>
              <a:t>Elad</a:t>
            </a:r>
            <a:r>
              <a:rPr lang="en-US" sz="2000" dirty="0" smtClean="0"/>
              <a:t> and Kimmel 03’</a:t>
            </a:r>
            <a:endParaRPr lang="en-US" sz="2000" dirty="0"/>
          </a:p>
        </p:txBody>
      </p:sp>
      <p:grpSp>
        <p:nvGrpSpPr>
          <p:cNvPr id="3" name="Group 25"/>
          <p:cNvGrpSpPr/>
          <p:nvPr/>
        </p:nvGrpSpPr>
        <p:grpSpPr>
          <a:xfrm>
            <a:off x="289740" y="712586"/>
            <a:ext cx="4217718" cy="3429001"/>
            <a:chOff x="990600" y="2133600"/>
            <a:chExt cx="3581400" cy="2743200"/>
          </a:xfrm>
        </p:grpSpPr>
        <p:sp>
          <p:nvSpPr>
            <p:cNvPr id="16" name="TextBox 15"/>
            <p:cNvSpPr txBox="1"/>
            <p:nvPr/>
          </p:nvSpPr>
          <p:spPr>
            <a:xfrm>
              <a:off x="3581400" y="2587823"/>
              <a:ext cx="685800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</a:rPr>
                <a:t>r</a:t>
              </a:r>
              <a:r>
                <a:rPr lang="en-US" b="1" baseline="-25000" dirty="0" smtClean="0">
                  <a:latin typeface="Arial"/>
                </a:rPr>
                <a:t>1</a:t>
              </a:r>
              <a:endParaRPr lang="en-US" b="1" baseline="-25000" dirty="0">
                <a:latin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67000" y="2133600"/>
              <a:ext cx="533400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</a:rPr>
                <a:t>r</a:t>
              </a:r>
              <a:r>
                <a:rPr lang="en-US" b="1" baseline="-25000" dirty="0" smtClean="0">
                  <a:latin typeface="Arial"/>
                </a:rPr>
                <a:t>2</a:t>
              </a:r>
              <a:endParaRPr lang="en-US" b="1" baseline="-25000" dirty="0">
                <a:latin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00200" y="2206823"/>
              <a:ext cx="609600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</a:rPr>
                <a:t>r</a:t>
              </a:r>
              <a:r>
                <a:rPr lang="en-US" b="1" baseline="-25000" dirty="0" smtClean="0">
                  <a:latin typeface="Arial"/>
                </a:rPr>
                <a:t>3</a:t>
              </a:r>
              <a:endParaRPr lang="en-US" b="1" baseline="-25000" dirty="0">
                <a:latin typeface="Arial"/>
              </a:endParaRPr>
            </a:p>
          </p:txBody>
        </p:sp>
        <p:grpSp>
          <p:nvGrpSpPr>
            <p:cNvPr id="5" name="Group 24"/>
            <p:cNvGrpSpPr/>
            <p:nvPr/>
          </p:nvGrpSpPr>
          <p:grpSpPr>
            <a:xfrm>
              <a:off x="990600" y="2362200"/>
              <a:ext cx="2971800" cy="2514600"/>
              <a:chOff x="990600" y="2362200"/>
              <a:chExt cx="2971800" cy="251460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066800" y="2438400"/>
                <a:ext cx="2819400" cy="236220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438400" y="2362200"/>
                <a:ext cx="152400" cy="1524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52800" y="2667000"/>
                <a:ext cx="152400" cy="1524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90600" y="3429000"/>
                <a:ext cx="152400" cy="1524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810000" y="3505200"/>
                <a:ext cx="152400" cy="1524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352800" y="4419600"/>
                <a:ext cx="152400" cy="1524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295400" y="4267200"/>
                <a:ext cx="152400" cy="1524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362200" y="4724400"/>
                <a:ext cx="152400" cy="1524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524000" y="2590800"/>
                <a:ext cx="152400" cy="1524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0" name="Straight Connector 19"/>
              <p:cNvCxnSpPr>
                <a:stCxn id="7" idx="2"/>
              </p:cNvCxnSpPr>
              <p:nvPr/>
            </p:nvCxnSpPr>
            <p:spPr>
              <a:xfrm rot="10800000">
                <a:off x="2568482" y="2460718"/>
                <a:ext cx="784318" cy="28248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7" idx="3"/>
                <a:endCxn id="15" idx="6"/>
              </p:cNvCxnSpPr>
              <p:nvPr/>
            </p:nvCxnSpPr>
            <p:spPr>
              <a:xfrm rot="5400000" flipH="1">
                <a:off x="2460718" y="1882682"/>
                <a:ext cx="130082" cy="169871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endCxn id="8" idx="6"/>
              </p:cNvCxnSpPr>
              <p:nvPr/>
            </p:nvCxnSpPr>
            <p:spPr>
              <a:xfrm rot="10800000" flipV="1">
                <a:off x="1143000" y="2819400"/>
                <a:ext cx="2209800" cy="6858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7" idx="4"/>
                <a:endCxn id="13" idx="7"/>
              </p:cNvCxnSpPr>
              <p:nvPr/>
            </p:nvCxnSpPr>
            <p:spPr>
              <a:xfrm rot="5400000">
                <a:off x="1692182" y="2552700"/>
                <a:ext cx="1470118" cy="200351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7" idx="4"/>
                <a:endCxn id="14" idx="0"/>
              </p:cNvCxnSpPr>
              <p:nvPr/>
            </p:nvCxnSpPr>
            <p:spPr>
              <a:xfrm rot="5400000">
                <a:off x="1981200" y="3276600"/>
                <a:ext cx="1905000" cy="9906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7" idx="4"/>
                <a:endCxn id="12" idx="0"/>
              </p:cNvCxnSpPr>
              <p:nvPr/>
            </p:nvCxnSpPr>
            <p:spPr>
              <a:xfrm rot="5400000">
                <a:off x="2628900" y="3619500"/>
                <a:ext cx="160020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7" idx="4"/>
                <a:endCxn id="11" idx="1"/>
              </p:cNvCxnSpPr>
              <p:nvPr/>
            </p:nvCxnSpPr>
            <p:spPr>
              <a:xfrm rot="16200000" flipH="1">
                <a:off x="3276600" y="2971800"/>
                <a:ext cx="708118" cy="40331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3962400" y="3426023"/>
              <a:ext cx="609600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latin typeface="Arial"/>
                </a:rPr>
                <a:t>r</a:t>
              </a:r>
              <a:r>
                <a:rPr lang="en-US" b="1" baseline="-25000" dirty="0" err="1" smtClean="0">
                  <a:latin typeface="Arial"/>
                </a:rPr>
                <a:t>n</a:t>
              </a:r>
              <a:endParaRPr lang="en-US" b="1" baseline="-25000" dirty="0">
                <a:latin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581400" y="4416623"/>
              <a:ext cx="609600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</a:rPr>
                <a:t>r</a:t>
              </a:r>
              <a:r>
                <a:rPr lang="en-US" b="1" baseline="-25000" dirty="0" smtClean="0">
                  <a:latin typeface="Arial"/>
                </a:rPr>
                <a:t>n-1</a:t>
              </a:r>
              <a:endParaRPr lang="en-US" b="1" baseline="-25000" dirty="0">
                <a:latin typeface="Arial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19100" y="5147462"/>
            <a:ext cx="8420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Incorporation into: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Geodesic Active Contours (Snakes)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Polygonal Implementation of the P.W. Constant MS Model</a:t>
            </a:r>
            <a:endParaRPr lang="en-US" sz="2400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4495800" y="2895600"/>
          <a:ext cx="402336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3" name="Equation" r:id="rId3" imgW="1676160" imgH="380880" progId="Equation.3">
                  <p:embed/>
                </p:oleObj>
              </mc:Choice>
              <mc:Fallback>
                <p:oleObj name="Equation" r:id="rId3" imgW="167616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895600"/>
                        <a:ext cx="402336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886200" y="3805535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alibri"/>
              </a:rPr>
              <a:t>r</a:t>
            </a:r>
            <a:r>
              <a:rPr lang="en-US" sz="2400" b="1" baseline="-25000" dirty="0" err="1" smtClean="0">
                <a:latin typeface="Calibri"/>
              </a:rPr>
              <a:t>i</a:t>
            </a:r>
            <a:r>
              <a:rPr lang="en-US" sz="2400" dirty="0" smtClean="0"/>
              <a:t>: pts. lying on reference shape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3886200" y="434340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</a:rPr>
              <a:t>p</a:t>
            </a:r>
            <a:r>
              <a:rPr lang="en-US" sz="2400" b="1" baseline="-25000" dirty="0" smtClean="0">
                <a:latin typeface="Calibri"/>
              </a:rPr>
              <a:t>i</a:t>
            </a:r>
            <a:r>
              <a:rPr lang="en-US" sz="2400" dirty="0" smtClean="0"/>
              <a:t>: pts. lying on some evolving contour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4495800" y="22860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Calibri"/>
              </a:rPr>
              <a:t>Intervertex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 Distances: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0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66" y="1362945"/>
            <a:ext cx="2874241" cy="3026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449" y="1362945"/>
            <a:ext cx="2873139" cy="302666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6141" y="-240632"/>
            <a:ext cx="7691719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Shape Prior Segmentation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9966" y="609980"/>
            <a:ext cx="55901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Why are Shape Priors Needed?</a:t>
            </a:r>
            <a:endParaRPr lang="en-US" sz="32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810335" y="2848337"/>
            <a:ext cx="104887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38703" y="4577403"/>
            <a:ext cx="7278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Example of MS Segmentation Without Shape!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898" y="5446350"/>
            <a:ext cx="871621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Difficult 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Cases: Clutter, Regions w/ non-uniform intensities, Occluded Objects</a:t>
            </a:r>
          </a:p>
          <a:p>
            <a:pPr marL="285750" indent="-285750">
              <a:buFont typeface="Arial"/>
              <a:buChar char="•"/>
            </a:pP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Prior 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Must </a:t>
            </a: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 compatible with Segmentation Models i.e. both can be minimized</a:t>
            </a:r>
            <a:endParaRPr lang="en-US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4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3041" y="-193620"/>
            <a:ext cx="7691719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Cliques Shape Matching Energy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6" name="Picture 2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78" y="976116"/>
            <a:ext cx="5816600" cy="3048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14" y="1446422"/>
            <a:ext cx="4292600" cy="660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1180" y="245610"/>
            <a:ext cx="1950446" cy="22333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1180" y="2624551"/>
            <a:ext cx="1963536" cy="2233335"/>
          </a:xfrm>
          <a:prstGeom prst="rect">
            <a:avLst/>
          </a:prstGeom>
        </p:spPr>
      </p:pic>
      <p:pic>
        <p:nvPicPr>
          <p:cNvPr id="25" name="Picture 24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78" y="2504019"/>
            <a:ext cx="5283200" cy="3302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930" y="3857238"/>
            <a:ext cx="6614314" cy="103699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44178" y="5028612"/>
            <a:ext cx="60309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‘s’: scale parameter to be </a:t>
            </a:r>
            <a:r>
              <a:rPr lang="en-US" sz="2200" dirty="0" err="1" smtClean="0"/>
              <a:t>min’d</a:t>
            </a:r>
            <a:r>
              <a:rPr lang="en-US" sz="2200" dirty="0" smtClean="0"/>
              <a:t> over as well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Invariance to Rigid Motion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Scale Invariance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627130" y="3195046"/>
            <a:ext cx="4065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Shape Matching Energy:</a:t>
            </a:r>
            <a:endParaRPr lang="en-US" sz="2800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286178" y="1187340"/>
            <a:ext cx="1601190" cy="28637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5" idx="3"/>
          </p:cNvCxnSpPr>
          <p:nvPr/>
        </p:nvCxnSpPr>
        <p:spPr>
          <a:xfrm>
            <a:off x="5752778" y="2669119"/>
            <a:ext cx="1706801" cy="7130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56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26141" y="-119046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dirty="0" smtClean="0">
                <a:solidFill>
                  <a:srgbClr val="FF0000"/>
                </a:solidFill>
              </a:rPr>
              <a:t>Proposed Model</a:t>
            </a:r>
            <a:endParaRPr lang="en-US" sz="5200" dirty="0">
              <a:solidFill>
                <a:srgbClr val="FF0000"/>
              </a:solidFill>
            </a:endParaRPr>
          </a:p>
        </p:txBody>
      </p:sp>
      <p:pic>
        <p:nvPicPr>
          <p:cNvPr id="10" name="Picture 9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334" y="1135165"/>
            <a:ext cx="8701549" cy="24334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43262" y="4231916"/>
            <a:ext cx="54976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Polygonal CV Model + Shape!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8298" y="3161199"/>
            <a:ext cx="241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mmi10"/>
                <a:ea typeface="cmmi10"/>
                <a:cs typeface="cmmi10"/>
              </a:rPr>
              <a:t>®</a:t>
            </a:r>
            <a:r>
              <a:rPr lang="en-US" sz="2400" dirty="0" smtClean="0"/>
              <a:t>: shape strength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71562" y="3546391"/>
            <a:ext cx="3994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mmi10"/>
                <a:ea typeface="cmmi10"/>
                <a:cs typeface="cmmi10"/>
              </a:rPr>
              <a:t>§</a:t>
            </a:r>
            <a:r>
              <a:rPr lang="en-US" sz="2400" dirty="0" smtClean="0"/>
              <a:t>: Evolving Polygonal Curve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337552" y="5224520"/>
            <a:ext cx="7174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Best </a:t>
            </a:r>
            <a:r>
              <a:rPr lang="en-US" sz="2400" dirty="0" err="1" smtClean="0"/>
              <a:t>approx</a:t>
            </a:r>
            <a:r>
              <a:rPr lang="en-US" sz="2400" dirty="0" smtClean="0"/>
              <a:t> of ‘f’ in </a:t>
            </a:r>
            <a:r>
              <a:rPr lang="en-US" sz="2400" dirty="0" smtClean="0">
                <a:latin typeface="Calisto MT"/>
              </a:rPr>
              <a:t>L</a:t>
            </a:r>
            <a:r>
              <a:rPr lang="en-US" sz="2400" baseline="30000" dirty="0" smtClean="0">
                <a:latin typeface="Calisto MT"/>
              </a:rPr>
              <a:t>2</a:t>
            </a:r>
            <a:r>
              <a:rPr lang="en-US" sz="2400" dirty="0" smtClean="0"/>
              <a:t> sense taking 2 values </a:t>
            </a:r>
            <a:r>
              <a:rPr lang="en-US" sz="2400" dirty="0" smtClean="0">
                <a:latin typeface="Calisto MT"/>
              </a:rPr>
              <a:t>c</a:t>
            </a:r>
            <a:r>
              <a:rPr lang="en-US" sz="2400" baseline="-25000" dirty="0" smtClean="0">
                <a:latin typeface="Calisto MT"/>
              </a:rPr>
              <a:t>1</a:t>
            </a:r>
            <a:r>
              <a:rPr lang="en-US" sz="2400" dirty="0" smtClean="0"/>
              <a:t> and </a:t>
            </a:r>
            <a:r>
              <a:rPr lang="en-US" sz="2400" dirty="0" smtClean="0">
                <a:latin typeface="Calisto MT"/>
              </a:rPr>
              <a:t>c</a:t>
            </a:r>
            <a:r>
              <a:rPr lang="en-US" sz="2400" baseline="-25000" dirty="0" smtClean="0">
                <a:latin typeface="Calisto MT"/>
              </a:rPr>
              <a:t>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37552" y="5892315"/>
            <a:ext cx="5903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While Enforcing </a:t>
            </a:r>
            <a:r>
              <a:rPr lang="en-US" sz="2400" dirty="0" smtClean="0">
                <a:latin typeface="cmmi10"/>
                <a:ea typeface="cmmi10"/>
                <a:cs typeface="cmmi10"/>
              </a:rPr>
              <a:t>§</a:t>
            </a:r>
            <a:r>
              <a:rPr lang="en-US" sz="2400" dirty="0" smtClean="0"/>
              <a:t> matches reference shape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614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3924" y="12958"/>
            <a:ext cx="58881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Variations of the Perimeter Term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78" y="1052259"/>
            <a:ext cx="4674182" cy="1051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828" y="1272108"/>
            <a:ext cx="2068123" cy="587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96" y="2557212"/>
            <a:ext cx="1495575" cy="915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603" y="2557212"/>
            <a:ext cx="5144594" cy="10065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30" y="3570970"/>
            <a:ext cx="8783016" cy="8024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107942"/>
            <a:ext cx="9144000" cy="11933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7544" y="4726945"/>
            <a:ext cx="6720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ODE system describing time evolution of vertices: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3036" y="2246634"/>
            <a:ext cx="3088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Variations of </a:t>
            </a:r>
            <a:r>
              <a:rPr lang="en-US" sz="2000" dirty="0" err="1" smtClean="0">
                <a:solidFill>
                  <a:srgbClr val="0000FF"/>
                </a:solidFill>
              </a:rPr>
              <a:t>Perim</a:t>
            </a:r>
            <a:r>
              <a:rPr lang="en-US" sz="2000" dirty="0" smtClean="0">
                <a:solidFill>
                  <a:srgbClr val="0000FF"/>
                </a:solidFill>
              </a:rPr>
              <a:t>. Term: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3036" y="784930"/>
            <a:ext cx="1943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Perimeter Term: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148065"/>
            <a:ext cx="7691719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Variations of Data Fidelity Term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0" y="1394777"/>
            <a:ext cx="4631665" cy="839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38" y="4568984"/>
            <a:ext cx="8668855" cy="12429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10" y="1072047"/>
            <a:ext cx="6764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In gradient descent, the fidelity term </a:t>
            </a:r>
            <a:r>
              <a:rPr lang="en-US" sz="2000" dirty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ontributes the velocity: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03" y="2403023"/>
            <a:ext cx="6386908" cy="11716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9493" y="4191305"/>
            <a:ext cx="6720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ODE system describing time evolution of vertices: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91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237" y="137835"/>
            <a:ext cx="9034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Variations of shape prior and scale parameter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5809" y="824924"/>
            <a:ext cx="41328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Variations </a:t>
            </a:r>
            <a:r>
              <a:rPr lang="en-US" sz="2200" dirty="0" err="1" smtClean="0">
                <a:solidFill>
                  <a:srgbClr val="0000FF"/>
                </a:solidFill>
              </a:rPr>
              <a:t>wrt</a:t>
            </a:r>
            <a:r>
              <a:rPr lang="en-US" sz="2200" dirty="0" smtClean="0">
                <a:solidFill>
                  <a:srgbClr val="0000FF"/>
                </a:solidFill>
              </a:rPr>
              <a:t> Shape Prior Term: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5809" y="2635766"/>
            <a:ext cx="743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 gradient descent, shape term contributes the velocity: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5809" y="4399595"/>
            <a:ext cx="71220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Optimization </a:t>
            </a:r>
            <a:r>
              <a:rPr lang="en-US" sz="2200" dirty="0" err="1" smtClean="0">
                <a:solidFill>
                  <a:srgbClr val="0000FF"/>
                </a:solidFill>
              </a:rPr>
              <a:t>wrt</a:t>
            </a:r>
            <a:r>
              <a:rPr lang="en-US" sz="2200" dirty="0" smtClean="0">
                <a:solidFill>
                  <a:srgbClr val="0000FF"/>
                </a:solidFill>
              </a:rPr>
              <a:t> scale parameter ‘s’ yields simple </a:t>
            </a:r>
            <a:r>
              <a:rPr lang="en-US" sz="2200" dirty="0" err="1" smtClean="0">
                <a:solidFill>
                  <a:srgbClr val="0000FF"/>
                </a:solidFill>
              </a:rPr>
              <a:t>cond’n</a:t>
            </a:r>
            <a:r>
              <a:rPr lang="en-US" sz="2200" dirty="0" smtClean="0">
                <a:solidFill>
                  <a:srgbClr val="0000FF"/>
                </a:solidFill>
              </a:rPr>
              <a:t>:</a:t>
            </a:r>
            <a:endParaRPr lang="en-US" sz="2200" dirty="0">
              <a:solidFill>
                <a:srgbClr val="0000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601" y="4906959"/>
            <a:ext cx="2545454" cy="9227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07" y="1220444"/>
            <a:ext cx="8597750" cy="10317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42" y="3086100"/>
            <a:ext cx="5714775" cy="8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3928" y="-27684"/>
            <a:ext cx="6018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Update of constants </a:t>
            </a:r>
            <a:r>
              <a:rPr lang="en-US" sz="3600" dirty="0" smtClean="0">
                <a:solidFill>
                  <a:srgbClr val="FF0000"/>
                </a:solidFill>
                <a:latin typeface="Calisto MT"/>
              </a:rPr>
              <a:t>c</a:t>
            </a:r>
            <a:r>
              <a:rPr lang="en-US" sz="3600" baseline="-25000" dirty="0" smtClean="0">
                <a:solidFill>
                  <a:srgbClr val="FF0000"/>
                </a:solidFill>
                <a:latin typeface="Calisto MT"/>
              </a:rPr>
              <a:t>1</a:t>
            </a:r>
            <a:r>
              <a:rPr lang="en-US" sz="3600" dirty="0" smtClean="0">
                <a:solidFill>
                  <a:srgbClr val="FF0000"/>
                </a:solidFill>
              </a:rPr>
              <a:t> and </a:t>
            </a:r>
            <a:r>
              <a:rPr lang="en-US" sz="3600" dirty="0" smtClean="0">
                <a:solidFill>
                  <a:srgbClr val="FF0000"/>
                </a:solidFill>
                <a:latin typeface="Calisto MT"/>
              </a:rPr>
              <a:t>c</a:t>
            </a:r>
            <a:r>
              <a:rPr lang="en-US" sz="3600" baseline="-25000" dirty="0" smtClean="0">
                <a:solidFill>
                  <a:srgbClr val="FF0000"/>
                </a:solidFill>
                <a:latin typeface="Calisto MT"/>
              </a:rPr>
              <a:t>2</a:t>
            </a:r>
            <a:endParaRPr lang="en-US" sz="3600" baseline="-25000" dirty="0">
              <a:solidFill>
                <a:srgbClr val="FF0000"/>
              </a:solidFill>
              <a:latin typeface="Calisto M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11" y="1011468"/>
            <a:ext cx="4822888" cy="1162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808" y="2479554"/>
            <a:ext cx="4698215" cy="7430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9414" y="2032272"/>
            <a:ext cx="3873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Vector Form of Green’s Theorem: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413" y="707078"/>
            <a:ext cx="4791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Variations </a:t>
            </a:r>
            <a:r>
              <a:rPr lang="en-US" sz="2000" dirty="0" err="1" smtClean="0">
                <a:solidFill>
                  <a:srgbClr val="0000FF"/>
                </a:solidFill>
              </a:rPr>
              <a:t>wrt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alisto MT"/>
              </a:rPr>
              <a:t>c</a:t>
            </a:r>
            <a:r>
              <a:rPr lang="en-US" sz="2000" baseline="-25000" dirty="0" smtClean="0">
                <a:solidFill>
                  <a:srgbClr val="0000FF"/>
                </a:solidFill>
                <a:latin typeface="Calisto MT"/>
              </a:rPr>
              <a:t>1</a:t>
            </a:r>
            <a:r>
              <a:rPr lang="en-US" sz="2000" dirty="0" smtClean="0">
                <a:solidFill>
                  <a:srgbClr val="0000FF"/>
                </a:solidFill>
              </a:rPr>
              <a:t> and </a:t>
            </a:r>
            <a:r>
              <a:rPr lang="en-US" sz="2000" dirty="0" smtClean="0">
                <a:solidFill>
                  <a:srgbClr val="0000FF"/>
                </a:solidFill>
                <a:latin typeface="Calisto MT"/>
              </a:rPr>
              <a:t>c</a:t>
            </a:r>
            <a:r>
              <a:rPr lang="en-US" sz="2000" baseline="-25000" dirty="0" smtClean="0">
                <a:solidFill>
                  <a:srgbClr val="0000FF"/>
                </a:solidFill>
                <a:latin typeface="Calisto MT"/>
              </a:rPr>
              <a:t>2</a:t>
            </a:r>
            <a:r>
              <a:rPr lang="en-US" sz="2000" dirty="0" smtClean="0">
                <a:solidFill>
                  <a:srgbClr val="0000FF"/>
                </a:solidFill>
              </a:rPr>
              <a:t> in CV NRG yield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3928" y="3469919"/>
            <a:ext cx="3763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Procedure to get integral quant’s: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6811" y="5719528"/>
            <a:ext cx="761249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|</a:t>
            </a:r>
            <a:r>
              <a:rPr lang="en-US" sz="2000" dirty="0" smtClean="0">
                <a:latin typeface="cmmi10"/>
                <a:ea typeface="cmmi10"/>
                <a:cs typeface="cmmi10"/>
              </a:rPr>
              <a:t>§</a:t>
            </a:r>
            <a:r>
              <a:rPr lang="en-US" sz="2000" dirty="0" smtClean="0"/>
              <a:t>| </a:t>
            </a:r>
            <a:r>
              <a:rPr lang="en-US" sz="2000" dirty="0"/>
              <a:t>can also be found </a:t>
            </a:r>
            <a:r>
              <a:rPr lang="en-US" sz="2000" dirty="0" smtClean="0"/>
              <a:t>simply by </a:t>
            </a:r>
            <a:r>
              <a:rPr lang="en-US" sz="2000" dirty="0"/>
              <a:t>using </a:t>
            </a:r>
            <a:r>
              <a:rPr lang="en-US" sz="2000" dirty="0" smtClean="0"/>
              <a:t>formula </a:t>
            </a:r>
            <a:r>
              <a:rPr lang="en-US" sz="2000" dirty="0"/>
              <a:t>with </a:t>
            </a:r>
            <a:r>
              <a:rPr lang="en-US" dirty="0" smtClean="0"/>
              <a:t>f </a:t>
            </a:r>
            <a:r>
              <a:rPr lang="en-US" dirty="0" smtClean="0">
                <a:latin typeface="cmsy10"/>
                <a:ea typeface="cmsy10"/>
                <a:cs typeface="cmsy10"/>
              </a:rPr>
              <a:t>´</a:t>
            </a:r>
            <a:r>
              <a:rPr lang="en-US" dirty="0" smtClean="0"/>
              <a:t> 1</a:t>
            </a:r>
            <a:endParaRPr lang="en-US" dirty="0"/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11" y="3845347"/>
            <a:ext cx="8494488" cy="1715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56" y="6325755"/>
            <a:ext cx="920685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>
                <a:solidFill>
                  <a:srgbClr val="0000FF"/>
                </a:solidFill>
              </a:rPr>
              <a:t>Point is: Can obtain area integrals via boundary integrals of polygonal curve accurately!</a:t>
            </a:r>
            <a:endParaRPr lang="en-US" sz="19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3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7311" y="119068"/>
            <a:ext cx="5880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Final Proposed Algorithm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880" y="848413"/>
            <a:ext cx="63722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Complete Gradient Descent Curve Evolution ODE:</a:t>
            </a:r>
            <a:endParaRPr lang="en-US" sz="22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646" y="1316829"/>
            <a:ext cx="4504079" cy="770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880" y="2297123"/>
            <a:ext cx="63239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Explicit Gradient Descent Time Marching Scheme:</a:t>
            </a:r>
            <a:endParaRPr lang="en-US" sz="2200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46" y="2790847"/>
            <a:ext cx="5866557" cy="7183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1571" y="3546122"/>
            <a:ext cx="618630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Algorithm: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Calculate Shape Signature for Ref. shape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Initialize Polygonal Curve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Update constants 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</a:rPr>
              <a:t>c</a:t>
            </a:r>
            <a:r>
              <a:rPr lang="en-US" sz="2200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</a:rPr>
              <a:t>1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and 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</a:rPr>
              <a:t>c</a:t>
            </a:r>
            <a:r>
              <a:rPr lang="en-US" sz="2200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</a:rPr>
              <a:t>2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via explicit formulas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Calculate Scale Match by explicit formula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Evolve curve by above time marching scheme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9931" y="6052468"/>
            <a:ext cx="72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Repeat: 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Steps 3 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 until 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reach fixed contour (steady state)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5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299" y="-318430"/>
            <a:ext cx="8277312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Shape Prior Segmentation Example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99" y="728659"/>
            <a:ext cx="1847385" cy="2115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429" y="728660"/>
            <a:ext cx="1835150" cy="2115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393" y="728660"/>
            <a:ext cx="1835151" cy="2115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024" y="2818496"/>
            <a:ext cx="207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Learned Ref Shape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89576" y="281849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to be Segmented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39469" y="2818496"/>
            <a:ext cx="230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Prior </a:t>
            </a:r>
            <a:r>
              <a:rPr lang="en-US" dirty="0" err="1" smtClean="0"/>
              <a:t>Juxt’d</a:t>
            </a:r>
            <a:r>
              <a:rPr lang="en-US" dirty="0" smtClean="0"/>
              <a:t> on Image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9" y="3623106"/>
            <a:ext cx="1830629" cy="2112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833" y="3623106"/>
            <a:ext cx="1844711" cy="2112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4435" y="3623106"/>
            <a:ext cx="1830629" cy="21122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4472" y="3623106"/>
            <a:ext cx="1818505" cy="21122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9596" y="8382816"/>
            <a:ext cx="3354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Final Segmented Image!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3515" y="6157861"/>
            <a:ext cx="93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 = 0.1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85608" y="6149386"/>
            <a:ext cx="90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 = 0.5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42324" y="6157861"/>
            <a:ext cx="90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 = 1.0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265804" y="5749116"/>
            <a:ext cx="2703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Final </a:t>
            </a:r>
            <a:r>
              <a:rPr lang="en-US" sz="2400" dirty="0" err="1" smtClean="0">
                <a:solidFill>
                  <a:srgbClr val="0000FF"/>
                </a:solidFill>
              </a:rPr>
              <a:t>Seg’d</a:t>
            </a:r>
            <a:r>
              <a:rPr lang="en-US" sz="2400" dirty="0" smtClean="0">
                <a:solidFill>
                  <a:srgbClr val="0000FF"/>
                </a:solidFill>
              </a:rPr>
              <a:t>. Image!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828701" y="6619896"/>
            <a:ext cx="48912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8710" y="6137970"/>
            <a:ext cx="1584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Increasing </a:t>
            </a:r>
          </a:p>
          <a:p>
            <a:pPr algn="ctr"/>
            <a:r>
              <a:rPr lang="en-US" dirty="0" smtClean="0"/>
              <a:t>shape strength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4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Image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456" y="779729"/>
            <a:ext cx="9143999" cy="25409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Problem: Detect Salient Regions &amp; their Boundaries </a:t>
            </a:r>
          </a:p>
          <a:p>
            <a:r>
              <a:rPr lang="en-US" dirty="0">
                <a:solidFill>
                  <a:srgbClr val="0432FF"/>
                </a:solidFill>
              </a:rPr>
              <a:t>Often: P.W. Smooth (or cartoonish) regions &amp; sharp boundaries</a:t>
            </a:r>
          </a:p>
          <a:p>
            <a:r>
              <a:rPr lang="en-US" dirty="0">
                <a:solidFill>
                  <a:srgbClr val="0432FF"/>
                </a:solidFill>
              </a:rPr>
              <a:t>Useful for object location &amp; recognition, medical imaging (tumor detection etc.), face recognition, tracking, … and more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38" y="5309285"/>
            <a:ext cx="2243733" cy="15351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137" y="5309285"/>
            <a:ext cx="2215332" cy="15351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5" y="3151309"/>
            <a:ext cx="3175000" cy="2120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019" y="3148695"/>
            <a:ext cx="3162300" cy="2120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3599" y="3150110"/>
            <a:ext cx="2527300" cy="1714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4316" y="4943990"/>
            <a:ext cx="25400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9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974" y="2249238"/>
            <a:ext cx="2475590" cy="2834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916" y="2249237"/>
            <a:ext cx="2440417" cy="2834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5368" y="5547895"/>
            <a:ext cx="171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With Shape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4169" y="5547895"/>
            <a:ext cx="2148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Without Shape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6561" y="-13230"/>
            <a:ext cx="8277312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Shape Prior Segmentation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91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56521"/>
            <a:ext cx="7691719" cy="1143000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Disocclusion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5" name="Picture 2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74" y="989265"/>
            <a:ext cx="8920370" cy="24599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7738" y="4637735"/>
            <a:ext cx="282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R: Occluded Region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31" y="4724401"/>
            <a:ext cx="1663700" cy="190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3273" y="4724401"/>
            <a:ext cx="1663700" cy="1917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63714" y="3946177"/>
            <a:ext cx="216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Occluded Region: 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218947" y="4342155"/>
            <a:ext cx="0" cy="764491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060" y="3751424"/>
            <a:ext cx="3046443" cy="7540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47738" y="5127238"/>
            <a:ext cx="26500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rgbClr val="0000FF"/>
                </a:solidFill>
              </a:rPr>
              <a:t>Don’t fit data in R</a:t>
            </a:r>
            <a:endParaRPr lang="en-US" sz="2500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500132" y="1997701"/>
            <a:ext cx="1381985" cy="16600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757503" y="1997701"/>
            <a:ext cx="2724320" cy="19918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27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6141" y="-256521"/>
            <a:ext cx="7691719" cy="1143000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Disocclusion</a:t>
            </a:r>
            <a:r>
              <a:rPr lang="en-US" sz="4000" dirty="0" smtClean="0">
                <a:solidFill>
                  <a:srgbClr val="FF0000"/>
                </a:solidFill>
              </a:rPr>
              <a:t> Example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35" y="659063"/>
            <a:ext cx="1663700" cy="1917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324" y="2825737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144x144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984" y="659063"/>
            <a:ext cx="1663700" cy="1917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3373" y="2823243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500x500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3588" y="3237667"/>
            <a:ext cx="2563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Learned reference shape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86215" y="3235173"/>
            <a:ext cx="1787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Occluded Image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448" y="659063"/>
            <a:ext cx="1663700" cy="1917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254" y="4175626"/>
            <a:ext cx="1638300" cy="1943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2452" y="4175626"/>
            <a:ext cx="1651000" cy="1943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1733" y="4162926"/>
            <a:ext cx="1689100" cy="1955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64448" y="2900947"/>
            <a:ext cx="171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difference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44301" y="6245545"/>
            <a:ext cx="158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contour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51660" y="6193317"/>
            <a:ext cx="1494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Final evolved</a:t>
            </a:r>
          </a:p>
          <a:p>
            <a:pPr algn="ctr"/>
            <a:r>
              <a:rPr lang="en-US" dirty="0" smtClean="0"/>
              <a:t> contour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16305" y="6193317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Disoccluded</a:t>
            </a:r>
            <a:r>
              <a:rPr lang="en-US" dirty="0"/>
              <a:t> </a:t>
            </a:r>
            <a:r>
              <a:rPr lang="en-US" dirty="0" smtClean="0"/>
              <a:t>contour</a:t>
            </a:r>
          </a:p>
          <a:p>
            <a:pPr algn="ctr"/>
            <a:r>
              <a:rPr lang="en-US" dirty="0" smtClean="0"/>
              <a:t> w/ true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320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06" y="917826"/>
            <a:ext cx="1992601" cy="2130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552" y="917826"/>
            <a:ext cx="1992601" cy="2130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693" y="917826"/>
            <a:ext cx="2007930" cy="2130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888" y="4284613"/>
            <a:ext cx="1860682" cy="21305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16963" y="6400381"/>
            <a:ext cx="66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prior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4711" y="3270290"/>
            <a:ext cx="136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curve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61132" y="3283661"/>
            <a:ext cx="123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Prior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7763" y="3243553"/>
            <a:ext cx="111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Prior!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9435" y="4149561"/>
            <a:ext cx="5852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Fuselage matches tarmac.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2 completely different intensities in plane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9080" y="133685"/>
            <a:ext cx="9272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Shape Prior Segmentation: Very Difficult Case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801" y="5000617"/>
            <a:ext cx="49866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Very difficult segmentation!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71617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Ongoing and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1038982"/>
            <a:ext cx="8191091" cy="5627817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Convergence proof of the DCA algorithm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for proposed model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Other ways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of achieving/exploiting directional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sparsity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Shape Prior Segmentation: Modeling both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occluders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and shapes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Neural Network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 semantic segmentation. Interplay between a trained model and a mathematical one. Not a 2 step approach but a synergistic one.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Using CNN’s for applications to spatially varying blind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deconvolution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.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Primal Dual methods for Neural Network Optimization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Convex relaxation techniques for NN’s. Some work done on quantizing weights. Xi et al. ‘18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154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013130"/>
            <a:ext cx="5724862" cy="1846961"/>
          </a:xfrm>
        </p:spPr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334" y="3272042"/>
            <a:ext cx="2597852" cy="345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349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09569" y="710100"/>
            <a:ext cx="5724862" cy="18469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Thank You for Your Attention!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34" y="2989961"/>
            <a:ext cx="2597852" cy="345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4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00" y="6858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>
                <a:ea typeface="新細明體" charset="0"/>
                <a:cs typeface="新細明體" charset="0"/>
              </a:rPr>
              <a:t>         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14850" y="3321050"/>
          <a:ext cx="112713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22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2713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4000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  </a:t>
            </a:r>
            <a:r>
              <a:rPr lang="en-US" altLang="zh-TW" sz="4000" b="1" i="1" u="sng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Basic idea in classical active contours</a:t>
            </a:r>
            <a:endParaRPr lang="en-US" altLang="zh-TW" b="1" u="sng" dirty="0">
              <a:solidFill>
                <a:srgbClr val="CC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914400"/>
            <a:ext cx="9144000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3333CC"/>
                </a:solidFill>
                <a:ea typeface="新細明體" charset="0"/>
                <a:cs typeface="新細明體" charset="0"/>
              </a:rPr>
              <a:t>Curve evolution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and </a:t>
            </a:r>
            <a:r>
              <a:rPr lang="en-US" altLang="zh-TW" sz="2800" dirty="0">
                <a:solidFill>
                  <a:srgbClr val="3333CC"/>
                </a:solidFill>
                <a:ea typeface="新細明體" charset="0"/>
                <a:cs typeface="新細明體" charset="0"/>
              </a:rPr>
              <a:t>deformation (internal forces)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: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                    Min  </a:t>
            </a:r>
            <a:r>
              <a:rPr lang="en-US" altLang="zh-TW" sz="2800" i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Length(C)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+</a:t>
            </a:r>
            <a:r>
              <a:rPr lang="en-US" altLang="zh-TW" sz="2800" i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Area(inside(C))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000" dirty="0">
                <a:ea typeface="新細明體" charset="0"/>
                <a:cs typeface="新細明體" charset="0"/>
              </a:rPr>
              <a:t>       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20574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>
                <a:solidFill>
                  <a:srgbClr val="3333CC"/>
                </a:solidFill>
                <a:ea typeface="新細明體" charset="0"/>
                <a:cs typeface="新細明體" charset="0"/>
              </a:rPr>
              <a:t>Boundary detection</a:t>
            </a:r>
            <a:r>
              <a:rPr lang="en-US" altLang="zh-TW" sz="2800">
                <a:solidFill>
                  <a:srgbClr val="000000"/>
                </a:solidFill>
                <a:ea typeface="新細明體" charset="0"/>
                <a:cs typeface="新細明體" charset="0"/>
              </a:rPr>
              <a:t>: </a:t>
            </a:r>
            <a:r>
              <a:rPr lang="en-US" altLang="zh-TW" sz="2800">
                <a:solidFill>
                  <a:srgbClr val="CC0000"/>
                </a:solidFill>
                <a:ea typeface="新細明體" charset="0"/>
                <a:cs typeface="新細明體" charset="0"/>
              </a:rPr>
              <a:t>stopping edge-function (external forces)</a:t>
            </a:r>
            <a:endParaRPr lang="en-US" altLang="zh-TW" sz="2800">
              <a:solidFill>
                <a:srgbClr val="00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04800" y="3276600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 b="1">
                <a:solidFill>
                  <a:srgbClr val="000000"/>
                </a:solidFill>
                <a:ea typeface="新細明體" charset="0"/>
                <a:cs typeface="新細明體" charset="0"/>
              </a:rPr>
              <a:t>Example:</a:t>
            </a:r>
            <a:endParaRPr lang="en-US" altLang="zh-TW" b="1">
              <a:solidFill>
                <a:srgbClr val="000000"/>
              </a:solidFill>
              <a:ea typeface="新細明體" charset="0"/>
              <a:cs typeface="新細明體" charset="0"/>
            </a:endParaRPr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/>
        </p:nvGraphicFramePr>
        <p:xfrm>
          <a:off x="2057400" y="2590800"/>
          <a:ext cx="39624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23" name="Equation" r:id="rId5" imgW="1600200" imgH="292100" progId="Equation.3">
                  <p:embed/>
                </p:oleObj>
              </mc:Choice>
              <mc:Fallback>
                <p:oleObj name="Equation" r:id="rId5" imgW="16002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590800"/>
                        <a:ext cx="39624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9"/>
          <p:cNvGraphicFramePr>
            <a:graphicFrameLocks noChangeAspect="1"/>
          </p:cNvGraphicFramePr>
          <p:nvPr/>
        </p:nvGraphicFramePr>
        <p:xfrm>
          <a:off x="2057400" y="3276600"/>
          <a:ext cx="4059238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24" name="Equation" r:id="rId7" imgW="1752600" imgH="431800" progId="Equation.3">
                  <p:embed/>
                </p:oleObj>
              </mc:Choice>
              <mc:Fallback>
                <p:oleObj name="Equation" r:id="rId7" imgW="1752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276600"/>
                        <a:ext cx="4059238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/>
        </p:nvGraphicFramePr>
        <p:xfrm>
          <a:off x="4514850" y="3321050"/>
          <a:ext cx="112713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25"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2713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304800" y="4267200"/>
            <a:ext cx="50701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000" dirty="0">
                <a:solidFill>
                  <a:schemeClr val="accent2"/>
                </a:solidFill>
                <a:ea typeface="新細明體" charset="0"/>
                <a:cs typeface="新細明體" charset="0"/>
              </a:rPr>
              <a:t>Snake</a:t>
            </a:r>
            <a:r>
              <a:rPr lang="en-US" altLang="zh-TW" sz="2000" dirty="0">
                <a:ea typeface="新細明體" charset="0"/>
                <a:cs typeface="新細明體" charset="0"/>
              </a:rPr>
              <a:t> model (</a:t>
            </a:r>
            <a:r>
              <a:rPr lang="en-US" altLang="zh-TW" sz="2000" dirty="0" err="1">
                <a:ea typeface="新細明體" charset="0"/>
                <a:cs typeface="新細明體" charset="0"/>
              </a:rPr>
              <a:t>Kass</a:t>
            </a:r>
            <a:r>
              <a:rPr lang="en-US" altLang="zh-TW" sz="2000" dirty="0">
                <a:ea typeface="新細明體" charset="0"/>
                <a:cs typeface="新細明體" charset="0"/>
              </a:rPr>
              <a:t>, </a:t>
            </a:r>
            <a:r>
              <a:rPr lang="en-US" altLang="zh-TW" sz="2000" dirty="0" err="1">
                <a:ea typeface="新細明體" charset="0"/>
                <a:cs typeface="新細明體" charset="0"/>
              </a:rPr>
              <a:t>Witkin</a:t>
            </a:r>
            <a:r>
              <a:rPr lang="en-US" altLang="zh-TW" sz="2000" dirty="0">
                <a:ea typeface="新細明體" charset="0"/>
                <a:cs typeface="新細明體" charset="0"/>
              </a:rPr>
              <a:t>, </a:t>
            </a:r>
            <a:r>
              <a:rPr lang="en-US" altLang="zh-TW" sz="2000" dirty="0" err="1">
                <a:ea typeface="新細明體" charset="0"/>
                <a:cs typeface="新細明體" charset="0"/>
              </a:rPr>
              <a:t>Terzopoulos</a:t>
            </a:r>
            <a:r>
              <a:rPr lang="en-US" altLang="zh-TW" sz="2000" dirty="0">
                <a:ea typeface="新細明體" charset="0"/>
                <a:cs typeface="新細明體" charset="0"/>
              </a:rPr>
              <a:t> ‘88)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57200" y="54102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  <p:graphicFrame>
        <p:nvGraphicFramePr>
          <p:cNvPr id="15" name="Object 13"/>
          <p:cNvGraphicFramePr>
            <a:graphicFrameLocks noChangeAspect="1"/>
          </p:cNvGraphicFramePr>
          <p:nvPr/>
        </p:nvGraphicFramePr>
        <p:xfrm>
          <a:off x="1066800" y="4648200"/>
          <a:ext cx="49530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26" name="Equation" r:id="rId11" imgW="2794000" imgH="482600" progId="Equation.3">
                  <p:embed/>
                </p:oleObj>
              </mc:Choice>
              <mc:Fallback>
                <p:oleObj name="Equation" r:id="rId11" imgW="27940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648200"/>
                        <a:ext cx="4953000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33400" y="60198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  <p:graphicFrame>
        <p:nvGraphicFramePr>
          <p:cNvPr id="17" name="Object 15"/>
          <p:cNvGraphicFramePr>
            <a:graphicFrameLocks noChangeAspect="1"/>
          </p:cNvGraphicFramePr>
          <p:nvPr/>
        </p:nvGraphicFramePr>
        <p:xfrm>
          <a:off x="1066800" y="5984875"/>
          <a:ext cx="43434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27" name="Equation" r:id="rId13" imgW="2387600" imgH="482600" progId="Equation.3">
                  <p:embed/>
                </p:oleObj>
              </mc:Choice>
              <mc:Fallback>
                <p:oleObj name="Equation" r:id="rId13" imgW="23876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984875"/>
                        <a:ext cx="434340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04800" y="5410200"/>
            <a:ext cx="5791200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000" dirty="0">
                <a:solidFill>
                  <a:schemeClr val="accent2"/>
                </a:solidFill>
                <a:ea typeface="新細明體" charset="0"/>
                <a:cs typeface="新細明體" charset="0"/>
              </a:rPr>
              <a:t>Geodesic</a:t>
            </a:r>
            <a:r>
              <a:rPr lang="en-US" altLang="zh-TW" sz="2000" dirty="0">
                <a:ea typeface="新細明體" charset="0"/>
                <a:cs typeface="新細明體" charset="0"/>
              </a:rPr>
              <a:t> model (</a:t>
            </a:r>
            <a:r>
              <a:rPr lang="en-US" altLang="zh-TW" sz="2000" dirty="0" err="1">
                <a:ea typeface="新細明體" charset="0"/>
                <a:cs typeface="新細明體" charset="0"/>
              </a:rPr>
              <a:t>Caselles</a:t>
            </a:r>
            <a:r>
              <a:rPr lang="en-US" altLang="zh-TW" sz="2000" dirty="0">
                <a:ea typeface="新細明體" charset="0"/>
                <a:cs typeface="新細明體" charset="0"/>
              </a:rPr>
              <a:t>, Kimmel, </a:t>
            </a:r>
            <a:r>
              <a:rPr lang="en-US" altLang="zh-TW" sz="2000" dirty="0" err="1">
                <a:ea typeface="新細明體" charset="0"/>
                <a:cs typeface="新細明體" charset="0"/>
              </a:rPr>
              <a:t>Sapiro</a:t>
            </a:r>
            <a:r>
              <a:rPr lang="en-US" altLang="zh-TW" sz="2000" dirty="0">
                <a:ea typeface="新細明體" charset="0"/>
                <a:cs typeface="新細明體" charset="0"/>
              </a:rPr>
              <a:t> ‘95)</a:t>
            </a:r>
          </a:p>
          <a:p>
            <a:pPr eaLnBrk="0" hangingPunct="0">
              <a:spcBef>
                <a:spcPct val="50000"/>
              </a:spcBef>
              <a:defRPr/>
            </a:pPr>
            <a:endParaRPr lang="zh-TW" altLang="en-US" dirty="0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4514850" y="3321050"/>
          <a:ext cx="112713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6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2713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67000" y="0"/>
            <a:ext cx="4191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2800">
                <a:ea typeface="新細明體" charset="0"/>
                <a:cs typeface="新細明體" charset="0"/>
              </a:rPr>
              <a:t>     </a:t>
            </a:r>
            <a:r>
              <a:rPr lang="en-US" altLang="zh-TW" sz="4400" b="1" i="1" u="sng">
                <a:solidFill>
                  <a:srgbClr val="CC0000"/>
                </a:solidFill>
                <a:ea typeface="新細明體" charset="0"/>
                <a:cs typeface="新細明體" charset="0"/>
              </a:rPr>
              <a:t>Limitations</a:t>
            </a:r>
            <a:endParaRPr lang="en-US" altLang="zh-TW" sz="3200" b="1" u="sng">
              <a:solidFill>
                <a:srgbClr val="CC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838200"/>
            <a:ext cx="899160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 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- detects only objects with sharp edges defined by gradients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 - the curve can pass through the edge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 - smoothing may miss edges in presence of noise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 - not all can handle automatic change of topology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3200" b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                                 Examples</a:t>
            </a:r>
            <a:endParaRPr lang="en-US" altLang="zh-TW" sz="2800" dirty="0">
              <a:solidFill>
                <a:srgbClr val="000000"/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7" name="Picture 5" descr="galax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oin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3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reg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302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06373"/>
            <a:ext cx="9144000" cy="11430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Mumford-Shah Image Segmentation (‘89)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13" y="3712324"/>
            <a:ext cx="8890000" cy="4571999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Early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variational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model for image segmentation</a:t>
            </a: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 fits given image f by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p.wise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smooth regions w/ sharp edge boundaries K</a:t>
            </a: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Non-Convex Model!</a:t>
            </a: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Still many approaches to minimize the energy by approximation cf. level set methods, global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convexification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methods, etc.</a:t>
            </a: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Full Model is “Overkill” for most applications</a:t>
            </a:r>
          </a:p>
          <a:p>
            <a:pPr>
              <a:lnSpc>
                <a:spcPct val="70000"/>
              </a:lnSpc>
            </a:pPr>
            <a:endParaRPr lang="en-US" dirty="0"/>
          </a:p>
        </p:txBody>
      </p:sp>
      <p:pic>
        <p:nvPicPr>
          <p:cNvPr id="11" name="Picture 1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12" y="936627"/>
            <a:ext cx="8890000" cy="8833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49158" y="1844851"/>
            <a:ext cx="73125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K: finite union of curves (set of edges)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u: -piecewise smooth approx. to f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   -smooth in each connected compt. of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/>
                <a:sym typeface="Symbol"/>
              </a:rPr>
              <a:t>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msy10"/>
                <a:ea typeface="cmsy10"/>
                <a:cs typeface="cmsy10"/>
              </a:rPr>
              <a:t>n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   -jumps allowed across curves in K</a:t>
            </a:r>
          </a:p>
        </p:txBody>
      </p:sp>
    </p:spTree>
    <p:extLst>
      <p:ext uri="{BB962C8B-B14F-4D97-AF65-F5344CB8AC3E}">
        <p14:creationId xmlns:p14="http://schemas.microsoft.com/office/powerpoint/2010/main" val="16569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7999" y="-80203"/>
            <a:ext cx="8065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Image Segmentation: Motivation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5442" y="566128"/>
            <a:ext cx="53997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</a:rPr>
              <a:t>Recall the Los Angeles Riots of 1992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97" y="686514"/>
            <a:ext cx="2489200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750" y="1086670"/>
            <a:ext cx="5080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900" y="4013200"/>
            <a:ext cx="3810000" cy="284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42" y="4096036"/>
            <a:ext cx="4372922" cy="27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10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94083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Mumford-Shah Segmentation Examples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7979"/>
            <a:ext cx="3746500" cy="2527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650" y="1457979"/>
            <a:ext cx="3771900" cy="2527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01530"/>
            <a:ext cx="1104899" cy="10794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409" y="4401529"/>
            <a:ext cx="1092353" cy="1079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650" y="4401531"/>
            <a:ext cx="1423041" cy="1390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9911" y="4401531"/>
            <a:ext cx="1390327" cy="1390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5449" y="4401530"/>
            <a:ext cx="1390327" cy="1390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7795" y="4401531"/>
            <a:ext cx="1079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60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00" y="685800"/>
            <a:ext cx="8610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>
                <a:ea typeface="新細明體" charset="0"/>
                <a:cs typeface="新細明體" charset="0"/>
              </a:rPr>
              <a:t>        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zh-TW" altLang="en-US">
                <a:ea typeface="新細明體" charset="0"/>
                <a:cs typeface="新細明體" charset="0"/>
              </a:rPr>
              <a:t>          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14850" y="3321050"/>
          <a:ext cx="112713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82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2713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2774148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dirty="0">
                <a:ea typeface="新細明體" charset="0"/>
                <a:cs typeface="新細明體" charset="0"/>
              </a:rPr>
              <a:t> 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Initial Curve                 Evolutions                 Detected Objects</a:t>
            </a:r>
            <a:r>
              <a:rPr lang="en-US" altLang="zh-TW" sz="2000" dirty="0">
                <a:ea typeface="新細明體" charset="0"/>
                <a:cs typeface="新細明體" charset="0"/>
              </a:rPr>
              <a:t>  </a:t>
            </a:r>
          </a:p>
        </p:txBody>
      </p:sp>
      <p:pic>
        <p:nvPicPr>
          <p:cNvPr id="8" name="Picture 6" descr="u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7548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07548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u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07548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u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83748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133600" y="3078948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328680" y="3078948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1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261918"/>
              </p:ext>
            </p:extLst>
          </p:nvPr>
        </p:nvGraphicFramePr>
        <p:xfrm>
          <a:off x="286717" y="825500"/>
          <a:ext cx="9015412" cy="173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83" name="Equation" r:id="rId9" imgW="3505200" imgH="673100" progId="Equation.3">
                  <p:embed/>
                </p:oleObj>
              </mc:Choice>
              <mc:Fallback>
                <p:oleObj name="Equation" r:id="rId9" imgW="35052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717" y="825500"/>
                        <a:ext cx="9015412" cy="173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" y="-230976"/>
            <a:ext cx="9144000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Application: Active Contours</a:t>
            </a:r>
          </a:p>
        </p:txBody>
      </p:sp>
    </p:spTree>
    <p:extLst>
      <p:ext uri="{BB962C8B-B14F-4D97-AF65-F5344CB8AC3E}">
        <p14:creationId xmlns:p14="http://schemas.microsoft.com/office/powerpoint/2010/main" val="176351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00" y="6858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>
                <a:ea typeface="新細明體" charset="0"/>
                <a:cs typeface="新細明體" charset="0"/>
              </a:rPr>
              <a:t>         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14850" y="3321050"/>
          <a:ext cx="112713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46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2713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-6978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4000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  </a:t>
            </a:r>
            <a:r>
              <a:rPr lang="en-US" altLang="zh-TW" sz="4000" b="1" i="1" u="sng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Basic idea in classical active contours</a:t>
            </a:r>
            <a:endParaRPr lang="en-US" altLang="zh-TW" b="1" u="sng" dirty="0">
              <a:solidFill>
                <a:srgbClr val="CC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705045"/>
            <a:ext cx="9144000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3333CC"/>
                </a:solidFill>
                <a:ea typeface="新細明體" charset="0"/>
                <a:cs typeface="新細明體" charset="0"/>
              </a:rPr>
              <a:t>Curve evolution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and </a:t>
            </a:r>
            <a:r>
              <a:rPr lang="en-US" altLang="zh-TW" sz="2800" dirty="0">
                <a:solidFill>
                  <a:srgbClr val="3333CC"/>
                </a:solidFill>
                <a:ea typeface="新細明體" charset="0"/>
                <a:cs typeface="新細明體" charset="0"/>
              </a:rPr>
              <a:t>deformation (internal forces)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: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                    Min  </a:t>
            </a:r>
            <a:r>
              <a:rPr lang="en-US" altLang="zh-TW" sz="2800" i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Length(C)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+</a:t>
            </a:r>
            <a:r>
              <a:rPr lang="en-US" altLang="zh-TW" sz="2800" i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Area(inside(C))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000" dirty="0">
                <a:ea typeface="新細明體" charset="0"/>
                <a:cs typeface="新細明體" charset="0"/>
              </a:rPr>
              <a:t>       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1806174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600" dirty="0">
                <a:solidFill>
                  <a:srgbClr val="3333CC"/>
                </a:solidFill>
                <a:ea typeface="新細明體" charset="0"/>
                <a:cs typeface="新細明體" charset="0"/>
              </a:rPr>
              <a:t>Boundary detection</a:t>
            </a:r>
            <a:r>
              <a:rPr lang="en-US" altLang="zh-TW" sz="26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: </a:t>
            </a:r>
            <a:r>
              <a:rPr lang="en-US" altLang="zh-TW" sz="2600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stopping edge-function (external forces</a:t>
            </a:r>
            <a:r>
              <a:rPr lang="en-US" altLang="zh-TW" sz="2800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)</a:t>
            </a:r>
            <a:endParaRPr lang="en-US" altLang="zh-TW" sz="2800" dirty="0">
              <a:solidFill>
                <a:srgbClr val="00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04800" y="3192858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 b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Example:</a:t>
            </a:r>
            <a:endParaRPr lang="en-US" altLang="zh-TW" b="1" dirty="0">
              <a:solidFill>
                <a:srgbClr val="000000"/>
              </a:solidFill>
              <a:ea typeface="新細明體" charset="0"/>
              <a:cs typeface="新細明體" charset="0"/>
            </a:endParaRPr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674653"/>
              </p:ext>
            </p:extLst>
          </p:nvPr>
        </p:nvGraphicFramePr>
        <p:xfrm>
          <a:off x="2057400" y="2339574"/>
          <a:ext cx="39624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47" name="Equation" r:id="rId5" imgW="1600200" imgH="292100" progId="Equation.3">
                  <p:embed/>
                </p:oleObj>
              </mc:Choice>
              <mc:Fallback>
                <p:oleObj name="Equation" r:id="rId5" imgW="16002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339574"/>
                        <a:ext cx="39624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243451"/>
              </p:ext>
            </p:extLst>
          </p:nvPr>
        </p:nvGraphicFramePr>
        <p:xfrm>
          <a:off x="2057400" y="2969546"/>
          <a:ext cx="4059238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48" name="Equation" r:id="rId7" imgW="1752600" imgH="431800" progId="Equation.3">
                  <p:embed/>
                </p:oleObj>
              </mc:Choice>
              <mc:Fallback>
                <p:oleObj name="Equation" r:id="rId7" imgW="1752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969546"/>
                        <a:ext cx="4059238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/>
        </p:nvGraphicFramePr>
        <p:xfrm>
          <a:off x="4514850" y="3321050"/>
          <a:ext cx="112713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49"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2713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304800" y="4336985"/>
            <a:ext cx="50701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000" dirty="0">
                <a:solidFill>
                  <a:schemeClr val="accent2"/>
                </a:solidFill>
                <a:ea typeface="新細明體" charset="0"/>
                <a:cs typeface="新細明體" charset="0"/>
              </a:rPr>
              <a:t>Snake</a:t>
            </a:r>
            <a:r>
              <a:rPr lang="en-US" altLang="zh-TW" sz="2000" dirty="0">
                <a:ea typeface="新細明體" charset="0"/>
                <a:cs typeface="新細明體" charset="0"/>
              </a:rPr>
              <a:t> model (</a:t>
            </a:r>
            <a:r>
              <a:rPr lang="en-US" altLang="zh-TW" sz="2000" dirty="0" err="1">
                <a:ea typeface="新細明體" charset="0"/>
                <a:cs typeface="新細明體" charset="0"/>
              </a:rPr>
              <a:t>Kass</a:t>
            </a:r>
            <a:r>
              <a:rPr lang="en-US" altLang="zh-TW" sz="2000" dirty="0">
                <a:ea typeface="新細明體" charset="0"/>
                <a:cs typeface="新細明體" charset="0"/>
              </a:rPr>
              <a:t>, </a:t>
            </a:r>
            <a:r>
              <a:rPr lang="en-US" altLang="zh-TW" sz="2000" dirty="0" err="1">
                <a:ea typeface="新細明體" charset="0"/>
                <a:cs typeface="新細明體" charset="0"/>
              </a:rPr>
              <a:t>Witkin</a:t>
            </a:r>
            <a:r>
              <a:rPr lang="en-US" altLang="zh-TW" sz="2000" dirty="0">
                <a:ea typeface="新細明體" charset="0"/>
                <a:cs typeface="新細明體" charset="0"/>
              </a:rPr>
              <a:t>, </a:t>
            </a:r>
            <a:r>
              <a:rPr lang="en-US" altLang="zh-TW" sz="2000" dirty="0" err="1">
                <a:ea typeface="新細明體" charset="0"/>
                <a:cs typeface="新細明體" charset="0"/>
              </a:rPr>
              <a:t>Terzopoulos</a:t>
            </a:r>
            <a:r>
              <a:rPr lang="en-US" altLang="zh-TW" sz="2000" dirty="0">
                <a:ea typeface="新細明體" charset="0"/>
                <a:cs typeface="新細明體" charset="0"/>
              </a:rPr>
              <a:t> ‘88)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57200" y="54102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  <p:graphicFrame>
        <p:nvGraphicFramePr>
          <p:cNvPr id="1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172716"/>
              </p:ext>
            </p:extLst>
          </p:nvPr>
        </p:nvGraphicFramePr>
        <p:xfrm>
          <a:off x="1066800" y="4717985"/>
          <a:ext cx="49530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50" name="Equation" r:id="rId11" imgW="2794000" imgH="482600" progId="Equation.3">
                  <p:embed/>
                </p:oleObj>
              </mc:Choice>
              <mc:Fallback>
                <p:oleObj name="Equation" r:id="rId11" imgW="27940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717985"/>
                        <a:ext cx="4953000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33400" y="60198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zh-TW" altLang="en-US">
              <a:ea typeface="新細明體" charset="0"/>
              <a:cs typeface="新細明體" charset="0"/>
            </a:endParaRPr>
          </a:p>
        </p:txBody>
      </p:sp>
      <p:graphicFrame>
        <p:nvGraphicFramePr>
          <p:cNvPr id="1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232857"/>
              </p:ext>
            </p:extLst>
          </p:nvPr>
        </p:nvGraphicFramePr>
        <p:xfrm>
          <a:off x="1066800" y="6054660"/>
          <a:ext cx="43434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51" name="Equation" r:id="rId13" imgW="2387600" imgH="482600" progId="Equation.3">
                  <p:embed/>
                </p:oleObj>
              </mc:Choice>
              <mc:Fallback>
                <p:oleObj name="Equation" r:id="rId13" imgW="23876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6054660"/>
                        <a:ext cx="434340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04800" y="5479985"/>
            <a:ext cx="5791200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000" dirty="0">
                <a:solidFill>
                  <a:schemeClr val="accent2"/>
                </a:solidFill>
                <a:ea typeface="新細明體" charset="0"/>
                <a:cs typeface="新細明體" charset="0"/>
              </a:rPr>
              <a:t>Geodesic</a:t>
            </a:r>
            <a:r>
              <a:rPr lang="en-US" altLang="zh-TW" sz="2000" dirty="0">
                <a:ea typeface="新細明體" charset="0"/>
                <a:cs typeface="新細明體" charset="0"/>
              </a:rPr>
              <a:t> model (</a:t>
            </a:r>
            <a:r>
              <a:rPr lang="en-US" altLang="zh-TW" sz="2000" dirty="0" err="1">
                <a:ea typeface="新細明體" charset="0"/>
                <a:cs typeface="新細明體" charset="0"/>
              </a:rPr>
              <a:t>Caselles</a:t>
            </a:r>
            <a:r>
              <a:rPr lang="en-US" altLang="zh-TW" sz="2000" dirty="0">
                <a:ea typeface="新細明體" charset="0"/>
                <a:cs typeface="新細明體" charset="0"/>
              </a:rPr>
              <a:t>, Kimmel, </a:t>
            </a:r>
            <a:r>
              <a:rPr lang="en-US" altLang="zh-TW" sz="2000" dirty="0" err="1">
                <a:ea typeface="新細明體" charset="0"/>
                <a:cs typeface="新細明體" charset="0"/>
              </a:rPr>
              <a:t>Sapiro</a:t>
            </a:r>
            <a:r>
              <a:rPr lang="en-US" altLang="zh-TW" sz="2000" dirty="0">
                <a:ea typeface="新細明體" charset="0"/>
                <a:cs typeface="新細明體" charset="0"/>
              </a:rPr>
              <a:t> ‘95)</a:t>
            </a:r>
          </a:p>
          <a:p>
            <a:pPr eaLnBrk="0" hangingPunct="0">
              <a:spcBef>
                <a:spcPct val="50000"/>
              </a:spcBef>
              <a:defRPr/>
            </a:pPr>
            <a:endParaRPr lang="zh-TW" altLang="en-US" dirty="0">
              <a:ea typeface="新細明體" charset="0"/>
              <a:cs typeface="新細明體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4295114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40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7610" y="566128"/>
            <a:ext cx="930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High Point of Riots: Reginald Denny Beaten Mercilessly on Nat’l. TV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745" y="1085511"/>
            <a:ext cx="4536415" cy="340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6" y="4058640"/>
            <a:ext cx="3654357" cy="2748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55" y="1085512"/>
            <a:ext cx="4183194" cy="2897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5563" y="-80203"/>
            <a:ext cx="8716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Image Segmentation: Some Motivation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5488" y="4848581"/>
            <a:ext cx="2567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Public Outrage!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9921" y="5489373"/>
            <a:ext cx="3333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Perpetrators at large!</a:t>
            </a:r>
          </a:p>
        </p:txBody>
      </p:sp>
    </p:spTree>
    <p:extLst>
      <p:ext uri="{BB962C8B-B14F-4D97-AF65-F5344CB8AC3E}">
        <p14:creationId xmlns:p14="http://schemas.microsoft.com/office/powerpoint/2010/main" val="221709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04" y="986122"/>
            <a:ext cx="8967527" cy="5349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81" y="25136"/>
            <a:ext cx="926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Calculus Based Image Processing Used to Enhance Footage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725" y="534701"/>
            <a:ext cx="73850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</a:rPr>
              <a:t>Cognitech</a:t>
            </a:r>
            <a:r>
              <a:rPr lang="en-US" sz="2200" dirty="0">
                <a:solidFill>
                  <a:srgbClr val="0000FF"/>
                </a:solidFill>
              </a:rPr>
              <a:t> and UCLA Image Processing Group Help LAPD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98C67D8D-0528-334F-A4A2-FB6F9967FF4A}"/>
              </a:ext>
            </a:extLst>
          </p:cNvPr>
          <p:cNvCxnSpPr>
            <a:cxnSpLocks/>
          </p:cNvCxnSpPr>
          <p:nvPr/>
        </p:nvCxnSpPr>
        <p:spPr>
          <a:xfrm flipH="1">
            <a:off x="7124700" y="5412291"/>
            <a:ext cx="444500" cy="386746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1060A101-2FAD-5E44-9B16-1F1A073A21AF}"/>
              </a:ext>
            </a:extLst>
          </p:cNvPr>
          <p:cNvCxnSpPr>
            <a:cxnSpLocks/>
          </p:cNvCxnSpPr>
          <p:nvPr/>
        </p:nvCxnSpPr>
        <p:spPr>
          <a:xfrm flipH="1">
            <a:off x="4749800" y="2590800"/>
            <a:ext cx="1181100" cy="782537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30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1948" y="5875925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It started out as just a speck on a photograph of a man who threw a brick at truck driver Reginald Denny at Florence and </a:t>
            </a:r>
            <a:r>
              <a:rPr lang="en-US" dirty="0" err="1"/>
              <a:t>Normandie</a:t>
            </a:r>
            <a:r>
              <a:rPr lang="en-US" dirty="0"/>
              <a:t> avenues in the opening hours of the 1992 Los Angeles riots.</a:t>
            </a:r>
          </a:p>
          <a:p>
            <a:r>
              <a:rPr lang="en-US" dirty="0"/>
              <a:t>But when Leonid </a:t>
            </a:r>
            <a:r>
              <a:rPr lang="en-US" dirty="0" err="1"/>
              <a:t>Rudin</a:t>
            </a:r>
            <a:r>
              <a:rPr lang="en-US" dirty="0"/>
              <a:t> subjected it to a complicated computer algorithm and a slew of complex mathematical equations, that speck--originally less than 1/6,000th the size of the total photograph--was revealed to be a rose-shaped tattoo on the arm of the man, later identified in court as Damian Monroe Williams.</a:t>
            </a:r>
          </a:p>
        </p:txBody>
      </p:sp>
      <p:pic>
        <p:nvPicPr>
          <p:cNvPr id="4" name="Picture 3" descr="Screen Shot 2012-01-29 at 5.43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76"/>
            <a:ext cx="9144000" cy="2104008"/>
          </a:xfrm>
          <a:prstGeom prst="rect">
            <a:avLst/>
          </a:prstGeom>
        </p:spPr>
      </p:pic>
      <p:pic>
        <p:nvPicPr>
          <p:cNvPr id="5" name="Picture 4" descr="Screen Shot 2012-01-29 at 5.43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3790"/>
            <a:ext cx="9144000" cy="44287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635" y="4693951"/>
            <a:ext cx="8752286" cy="1863774"/>
          </a:xfrm>
          <a:prstGeom prst="rect">
            <a:avLst/>
          </a:prstGeom>
          <a:solidFill>
            <a:schemeClr val="accent2">
              <a:lumMod val="60000"/>
              <a:lumOff val="40000"/>
              <a:alpha val="0"/>
            </a:schemeClr>
          </a:solidFill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529405" y="5011222"/>
            <a:ext cx="30041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68989" y="5996550"/>
            <a:ext cx="58286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9405" y="6269639"/>
            <a:ext cx="33182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89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noindent $S$ Polygonal Rep. of a Reference Shape: $S = \{\vec{r}_{i}\}_{i=1}^{N}$&#10;&#10;\end{document}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229"/>
  <p:tag name="PICTUREFILESIZE" val="341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\usepackage{amsmath}&#10;&#10;\begin{document}&#10;\begin{align*}&#10;[d_{i j}]: \ &amp; \mbox{Symmetric Matrix of Intervertex} \\&#10;&amp; \mbox{Distances } d_{i  j} = |\vec{r}_{i}-\vec{r}_j|&#10;\end{align*}&#10;\end{document}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169"/>
  <p:tag name="PICTUREFILESIZE" val="441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noindent $\Sigma$ an Evolving Polygonal Contour: $\Sigma = \{\vec{p}_{j}\}_{j=1}^{N}$&#10;&#10;\end{document}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208"/>
  <p:tag name="PICTUREFILESIZE" val="310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&#10;\inf\limits_{\Sigma, \, s} \left\{ &#10;E_{c}(\vec{p}_{1},\vec{p}_{2},\dots,\vec{p}_{N},s) =&#10;\sum_{i,j=1}^{N}\left(|\vec{p}_{i}-\vec{p}_{j}|^2 - s d^{2}_{i,j}\right)^2&#10;\right\}&#10;$$&#10;&#10;\end{document}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236"/>
  <p:tag name="PICTUREFILESIZE" val="6425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usepackage{amsmath,amssymb}&#10;\pagestyle{empty}&#10;&#10;\begin{document}&#10;\begin{equation*}&#10;\begin{split}&#10;E(\Sigma, c_1, c_2, s) &amp; =  E_{MS} \, + \, E_{C}\\&#10;&amp;= \min\left\{\mbox{Per}(\Sigma) \,+\, \lambda \int\limits_{\mbox{In}(\Sigma)}(c_1-f)^2\mbox{dxdy}  \,+\, \lambda \int\limits_{\mbox{Out}(\Sigma)}(c_2-f)^2\mbox{dxdy} \right.\\&#10;&amp; \hspace{55.5mm}\,+\, \left. \alpha\sum_{i,j=1}^{N}\left( \left|\vec{p}_{i} - \vec{p}_{j}\right|^2 - s d_{ij}^2 \right)^2 \right\}&#10;\end{split}&#10;\end{equation*}&#10;&#10;\end{document}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354"/>
  <p:tag name="PICTUREFILESIZE" val="12210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usepackage{amsmath,amssymb}&#10;\pagestyle{empty}&#10;&#10;\begin{document}&#10;\begin{equation*}&#10;\begin{split}&#10;\label{eq:proposed_model}&#10;E(\Sigma, c_1, c_2, s) &amp; =  E_{MS} \, + \, E_{C}\\&#10;&amp;= \min\left\{\mbox{Per}(\Sigma) \,+\, \lambda_R \int\limits_{\mbox{In}(\Sigma)}(c_1-f)^2\mbox{dxdy}  \,+\, \lambda_R \int\limits_{\mbox{Out}(\Sigma)}(c_2-f)^2\mbox{dxdy} \right.\\&#10;&amp; \hspace{55.5mm}\,+\, \left. \alpha\sum_{i,j=1}^{N}\left( \left|\vec{p}_{i} - \vec{p}_{j}\right|^2 - s d_{ij}^2 \right)^2 \right\}&#10;\end{split}&#10;\end{equation*}&#10;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59"/>
  <p:tag name="PICTUREFILESIZE" val="3453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begin{eqnarray*}&#10;\lambda_{R}  = \left\{ \begin{array}{rl}&#10; 0 &amp;\mbox{ if $\vec{x} \in R$} \\&#10;  \lambda &amp;\mbox{ otherwise. }&#10;       \end{array} \right.&#10;\end{eqnarray*}&#10;&#10;\end{document}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101"/>
  <p:tag name="PICTUREFILESIZE" val="884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&#10;\min\limits_{u, \, K \subseteq \Omega} &#10;\left\{  MS(u,K) := \int_{\Omega\setminus K} |\nabla u|^2 \, dx +&#10;\mu Length(K) + \lambda \int_{\Omega}(u-f)^2 dx   \right\}&#10;$$&#10;&#10;\end{document}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312"/>
  <p:tag name="PICTUREFILESIZE" val="75404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8970</TotalTime>
  <Words>2087</Words>
  <Application>Microsoft Macintosh PowerPoint</Application>
  <PresentationFormat>On-screen Show (4:3)</PresentationFormat>
  <Paragraphs>344</Paragraphs>
  <Slides>62</Slides>
  <Notes>2</Notes>
  <HiddenSlides>7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Venture</vt:lpstr>
      <vt:lpstr>Equation</vt:lpstr>
      <vt:lpstr>Microsoft Equation</vt:lpstr>
      <vt:lpstr>Image Segmentation and Tracking using a Difference of Convex Regularized Mumford-Shah Functional</vt:lpstr>
      <vt:lpstr>Collaborators</vt:lpstr>
      <vt:lpstr>Outline</vt:lpstr>
      <vt:lpstr>Outline</vt:lpstr>
      <vt:lpstr>Image Segmentation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Fidelity Term</vt:lpstr>
      <vt:lpstr>Chan-Vese (CV) Model</vt:lpstr>
      <vt:lpstr>PowerPoint Presentation</vt:lpstr>
      <vt:lpstr>Outline</vt:lpstr>
      <vt:lpstr>Convex Relaxed CV Model</vt:lpstr>
      <vt:lpstr>Convex Relaxed CV Model</vt:lpstr>
      <vt:lpstr>Convex Relaxed CV Model</vt:lpstr>
      <vt:lpstr>Convex Relaxed CV Model</vt:lpstr>
      <vt:lpstr>Convex Relaxed CV Model</vt:lpstr>
      <vt:lpstr>Convex Relaxed CV Model</vt:lpstr>
      <vt:lpstr>Proposed Model</vt:lpstr>
      <vt:lpstr>Proposed Model</vt:lpstr>
      <vt:lpstr>DCA Algorithm</vt:lpstr>
      <vt:lpstr>Splitting</vt:lpstr>
      <vt:lpstr>Solving Sub-Problems</vt:lpstr>
      <vt:lpstr>Primal Dual Hybrid Gradient</vt:lpstr>
      <vt:lpstr>Primal Dual Hybrid Gradient</vt:lpstr>
      <vt:lpstr>Primal Dual Hybrid Gradient</vt:lpstr>
      <vt:lpstr>Primal Dual Hybrid Gradient</vt:lpstr>
      <vt:lpstr>Primal Dual Hybrid Gradient</vt:lpstr>
      <vt:lpstr>Numerical Results: Proposed</vt:lpstr>
      <vt:lpstr>Numerical Results: Zoomed</vt:lpstr>
      <vt:lpstr>Numerical Results: More Noise</vt:lpstr>
      <vt:lpstr>Numerical Results L2 TV</vt:lpstr>
      <vt:lpstr>Numerical Results: Proposed</vt:lpstr>
      <vt:lpstr>Proposed: Tracking Example</vt:lpstr>
      <vt:lpstr>Ongoing and Future Work</vt:lpstr>
      <vt:lpstr>Cliques Invariant Signature</vt:lpstr>
      <vt:lpstr>Shape Prior Segmentation</vt:lpstr>
      <vt:lpstr>Cliques Shape Matching Energy</vt:lpstr>
      <vt:lpstr>PowerPoint Presentation</vt:lpstr>
      <vt:lpstr>PowerPoint Presentation</vt:lpstr>
      <vt:lpstr>Variations of Data Fidelity Term</vt:lpstr>
      <vt:lpstr>PowerPoint Presentation</vt:lpstr>
      <vt:lpstr>PowerPoint Presentation</vt:lpstr>
      <vt:lpstr>PowerPoint Presentation</vt:lpstr>
      <vt:lpstr>Shape Prior Segmentation Example</vt:lpstr>
      <vt:lpstr>Shape Prior Segmentation</vt:lpstr>
      <vt:lpstr>Disocclusion</vt:lpstr>
      <vt:lpstr>Disocclusion Example</vt:lpstr>
      <vt:lpstr>PowerPoint Presentation</vt:lpstr>
      <vt:lpstr>Ongoing and Future Work</vt:lpstr>
      <vt:lpstr>Thank You for Your Attention!</vt:lpstr>
      <vt:lpstr>PowerPoint Presentation</vt:lpstr>
      <vt:lpstr>PowerPoint Presentation</vt:lpstr>
      <vt:lpstr>PowerPoint Presentation</vt:lpstr>
      <vt:lpstr>Mumford-Shah Image Segmentation (‘89)</vt:lpstr>
      <vt:lpstr>Mumford-Shah Segmentation Examples</vt:lpstr>
      <vt:lpstr>Application: Active Contours</vt:lpstr>
      <vt:lpstr>PowerPoint Presentation</vt:lpstr>
    </vt:vector>
  </TitlesOfParts>
  <Company>UC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 Park</dc:creator>
  <cp:lastModifiedBy>Fredrick Park</cp:lastModifiedBy>
  <cp:revision>614</cp:revision>
  <dcterms:created xsi:type="dcterms:W3CDTF">2012-01-17T01:23:22Z</dcterms:created>
  <dcterms:modified xsi:type="dcterms:W3CDTF">2018-11-05T08:51:27Z</dcterms:modified>
</cp:coreProperties>
</file>