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10" r:id="rId1"/>
  </p:sldMasterIdLst>
  <p:notesMasterIdLst>
    <p:notesMasterId r:id="rId60"/>
  </p:notesMasterIdLst>
  <p:sldIdLst>
    <p:sldId id="257" r:id="rId2"/>
    <p:sldId id="483" r:id="rId3"/>
    <p:sldId id="498" r:id="rId4"/>
    <p:sldId id="496" r:id="rId5"/>
    <p:sldId id="497" r:id="rId6"/>
    <p:sldId id="500" r:id="rId7"/>
    <p:sldId id="531" r:id="rId8"/>
    <p:sldId id="532" r:id="rId9"/>
    <p:sldId id="533" r:id="rId10"/>
    <p:sldId id="534" r:id="rId11"/>
    <p:sldId id="535" r:id="rId12"/>
    <p:sldId id="488" r:id="rId13"/>
    <p:sldId id="503" r:id="rId14"/>
    <p:sldId id="501" r:id="rId15"/>
    <p:sldId id="504" r:id="rId16"/>
    <p:sldId id="499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4" r:id="rId25"/>
    <p:sldId id="515" r:id="rId26"/>
    <p:sldId id="516" r:id="rId27"/>
    <p:sldId id="518" r:id="rId28"/>
    <p:sldId id="517" r:id="rId29"/>
    <p:sldId id="490" r:id="rId30"/>
    <p:sldId id="492" r:id="rId31"/>
    <p:sldId id="523" r:id="rId32"/>
    <p:sldId id="524" r:id="rId33"/>
    <p:sldId id="519" r:id="rId34"/>
    <p:sldId id="520" r:id="rId35"/>
    <p:sldId id="528" r:id="rId36"/>
    <p:sldId id="525" r:id="rId37"/>
    <p:sldId id="493" r:id="rId38"/>
    <p:sldId id="529" r:id="rId39"/>
    <p:sldId id="494" r:id="rId40"/>
    <p:sldId id="495" r:id="rId41"/>
    <p:sldId id="530" r:id="rId42"/>
    <p:sldId id="300" r:id="rId43"/>
    <p:sldId id="406" r:id="rId44"/>
    <p:sldId id="303" r:id="rId45"/>
    <p:sldId id="267" r:id="rId46"/>
    <p:sldId id="304" r:id="rId47"/>
    <p:sldId id="434" r:id="rId48"/>
    <p:sldId id="468" r:id="rId49"/>
    <p:sldId id="466" r:id="rId50"/>
    <p:sldId id="470" r:id="rId51"/>
    <p:sldId id="471" r:id="rId52"/>
    <p:sldId id="478" r:id="rId53"/>
    <p:sldId id="477" r:id="rId54"/>
    <p:sldId id="479" r:id="rId55"/>
    <p:sldId id="480" r:id="rId56"/>
    <p:sldId id="481" r:id="rId57"/>
    <p:sldId id="465" r:id="rId58"/>
    <p:sldId id="25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89747" autoAdjust="0"/>
  </p:normalViewPr>
  <p:slideViewPr>
    <p:cSldViewPr snapToGrid="0" snapToObjects="1">
      <p:cViewPr varScale="1">
        <p:scale>
          <a:sx n="128" d="100"/>
          <a:sy n="128" d="100"/>
        </p:scale>
        <p:origin x="-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3.wmf"/><Relationship Id="rId3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BAD45-5747-BF47-923D-5D09AC3A094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301E-A03C-8B45-816F-C66DC9B8A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6FF762D-D0A2-1049-BAA1-F1B968F5A4CE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720211-FDB6-D046-BE08-F5E174EEA7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  <p:sldLayoutId id="214748492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9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wmf"/><Relationship Id="rId9" Type="http://schemas.openxmlformats.org/officeDocument/2006/relationships/image" Target="../media/image4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4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Microsoft_Equation4.bin"/><Relationship Id="rId6" Type="http://schemas.openxmlformats.org/officeDocument/2006/relationships/image" Target="../media/image43.emf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3.wmf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5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image" Target="../media/image60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3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6.emf"/><Relationship Id="rId9" Type="http://schemas.openxmlformats.org/officeDocument/2006/relationships/image" Target="../media/image57.jpeg"/><Relationship Id="rId10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61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62.w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67.emf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7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5.png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0420" y="588217"/>
            <a:ext cx="6291373" cy="374315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Mentoring Undergraduates in Applied Mathematics and Computer Science Research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257" y="4646591"/>
            <a:ext cx="6400800" cy="17526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Fred Park</a:t>
            </a:r>
          </a:p>
          <a:p>
            <a:r>
              <a:rPr lang="en-US" dirty="0">
                <a:solidFill>
                  <a:srgbClr val="0000FF"/>
                </a:solidFill>
              </a:rPr>
              <a:t>Whittier College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80889" y="579676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</a:rPr>
              <a:t>AMS Sectional Meeting, UC Riverside</a:t>
            </a:r>
          </a:p>
          <a:p>
            <a:r>
              <a:rPr lang="en-US" sz="2200" dirty="0">
                <a:solidFill>
                  <a:schemeClr val="tx1"/>
                </a:solidFill>
              </a:rPr>
              <a:t>November 9</a:t>
            </a:r>
            <a:r>
              <a:rPr lang="en-US" sz="2200" baseline="30000" dirty="0">
                <a:solidFill>
                  <a:schemeClr val="tx1"/>
                </a:solidFill>
              </a:rPr>
              <a:t>th</a:t>
            </a:r>
            <a:r>
              <a:rPr lang="en-US" sz="2200" dirty="0">
                <a:solidFill>
                  <a:schemeClr val="tx1"/>
                </a:solidFill>
              </a:rPr>
              <a:t>, 2019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1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948" y="587592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It started out as just a speck on a photograph of a man who threw a brick at truck driver Reginald Denny at Florence and </a:t>
            </a:r>
            <a:r>
              <a:rPr lang="en-US" dirty="0" err="1"/>
              <a:t>Normandie</a:t>
            </a:r>
            <a:r>
              <a:rPr lang="en-US" dirty="0"/>
              <a:t> avenues in the opening hours of the 1992 Los Angeles riots.</a:t>
            </a:r>
          </a:p>
          <a:p>
            <a:r>
              <a:rPr lang="en-US" dirty="0"/>
              <a:t>But when Leonid </a:t>
            </a:r>
            <a:r>
              <a:rPr lang="en-US" dirty="0" err="1"/>
              <a:t>Rudin</a:t>
            </a:r>
            <a:r>
              <a:rPr lang="en-US" dirty="0"/>
              <a:t> subjected it to a complicated computer algorithm and a slew of complex mathematical equations, that speck--originally less than 1/6,000th the size of the total photograph--was revealed to be a rose-shaped tattoo on the arm of the man, later identified in court as Damian Monroe Williams.</a:t>
            </a:r>
          </a:p>
        </p:txBody>
      </p:sp>
      <p:pic>
        <p:nvPicPr>
          <p:cNvPr id="4" name="Picture 3" descr="Screen Shot 2012-01-29 at 5.4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76"/>
            <a:ext cx="9144000" cy="2104008"/>
          </a:xfrm>
          <a:prstGeom prst="rect">
            <a:avLst/>
          </a:prstGeom>
        </p:spPr>
      </p:pic>
      <p:pic>
        <p:nvPicPr>
          <p:cNvPr id="5" name="Picture 4" descr="Screen Shot 2012-01-29 at 5.43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790"/>
            <a:ext cx="9144000" cy="4428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635" y="4693951"/>
            <a:ext cx="8752286" cy="1863774"/>
          </a:xfrm>
          <a:prstGeom prst="rect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29405" y="5011222"/>
            <a:ext cx="30041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68989" y="5996550"/>
            <a:ext cx="5828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9405" y="6269639"/>
            <a:ext cx="3318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06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9" y="50578"/>
            <a:ext cx="5628691" cy="701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5650" y="5642651"/>
            <a:ext cx="353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Outcome: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All 3 Criminals Convicted!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5650" y="5532252"/>
            <a:ext cx="3488350" cy="12971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91901" y="1294788"/>
            <a:ext cx="3558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Original Crime Scene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4497" y="313948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Tattoo </a:t>
            </a:r>
            <a:r>
              <a:rPr lang="en-US" sz="2000" dirty="0" err="1">
                <a:solidFill>
                  <a:srgbClr val="0000FF"/>
                </a:solidFill>
              </a:rPr>
              <a:t>Superresolution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1901" y="4778199"/>
            <a:ext cx="3505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msy10"/>
                <a:ea typeface="cmsy10"/>
                <a:cs typeface="cmsy10"/>
              </a:rPr>
              <a:t>Ã</a:t>
            </a:r>
            <a:r>
              <a:rPr lang="en-US" sz="2000" dirty="0">
                <a:solidFill>
                  <a:srgbClr val="0000FF"/>
                </a:solidFill>
              </a:rPr>
              <a:t> Comparison w/ Real </a:t>
            </a:r>
            <a:r>
              <a:rPr lang="en-US" sz="2000" dirty="0" err="1">
                <a:solidFill>
                  <a:srgbClr val="0000FF"/>
                </a:solidFill>
              </a:rPr>
              <a:t>Tatoo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8245" y="61594"/>
            <a:ext cx="2841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Image Processing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Crime Footage</a:t>
            </a:r>
          </a:p>
        </p:txBody>
      </p:sp>
    </p:spTree>
    <p:extLst>
      <p:ext uri="{BB962C8B-B14F-4D97-AF65-F5344CB8AC3E}">
        <p14:creationId xmlns:p14="http://schemas.microsoft.com/office/powerpoint/2010/main" val="250917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my prior work --&gt; </a:t>
            </a:r>
            <a:r>
              <a:rPr lang="en-US" sz="2200" dirty="0" smtClean="0"/>
              <a:t>image segmentation and shape priors</a:t>
            </a:r>
          </a:p>
          <a:p>
            <a:endParaRPr lang="en-US" sz="2200" dirty="0"/>
          </a:p>
          <a:p>
            <a:r>
              <a:rPr lang="en-US" sz="2200" dirty="0" smtClean="0"/>
              <a:t>Prior UCI REU </a:t>
            </a:r>
            <a:r>
              <a:rPr lang="en-US" sz="2200" dirty="0" smtClean="0">
                <a:sym typeface="Wingdings"/>
              </a:rPr>
              <a:t> lots of shape modeling</a:t>
            </a:r>
          </a:p>
          <a:p>
            <a:endParaRPr lang="en-US" sz="2200" dirty="0" smtClean="0"/>
          </a:p>
          <a:p>
            <a:r>
              <a:rPr lang="en-US" sz="2200" dirty="0" smtClean="0"/>
              <a:t>Shape Priors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/>
              <a:t>shape info to aid in tough segmentation problems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83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974" y="2249238"/>
            <a:ext cx="2475590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916" y="2249237"/>
            <a:ext cx="2440417" cy="2834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5368" y="5547895"/>
            <a:ext cx="171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With Shape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4169" y="5547895"/>
            <a:ext cx="214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Without Shape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6561" y="-13230"/>
            <a:ext cx="82773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</a:rPr>
              <a:t>Shape Prior Segmentation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1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ommon </a:t>
            </a:r>
            <a:r>
              <a:rPr lang="en-US" sz="2800" dirty="0"/>
              <a:t>interest </a:t>
            </a:r>
            <a:r>
              <a:rPr lang="en-US" sz="2800" dirty="0" smtClean="0"/>
              <a:t>with student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>
                <a:sym typeface="Wingdings" pitchFamily="2" charset="2"/>
              </a:rPr>
              <a:t>illusory contours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08" y="1811421"/>
            <a:ext cx="3622842" cy="3622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689" y="1918476"/>
            <a:ext cx="3340100" cy="3353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947" y="5815263"/>
            <a:ext cx="335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upside down triangle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761789" y="5828632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bright disk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0071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ommon </a:t>
            </a:r>
            <a:r>
              <a:rPr lang="en-US" sz="2800" dirty="0"/>
              <a:t>interest </a:t>
            </a:r>
            <a:r>
              <a:rPr lang="en-US" sz="2800" dirty="0" smtClean="0"/>
              <a:t>with student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>
                <a:sym typeface="Wingdings" pitchFamily="2" charset="2"/>
              </a:rPr>
              <a:t>illusory contours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518" y="5879547"/>
            <a:ext cx="269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cash money sign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18" y="1438806"/>
            <a:ext cx="2650885" cy="3833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947" y="1750442"/>
            <a:ext cx="3489158" cy="35217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98545" y="5875270"/>
            <a:ext cx="3132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pacman</a:t>
            </a:r>
            <a:r>
              <a:rPr lang="en-US" sz="2800" dirty="0" smtClean="0"/>
              <a:t> and square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647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common </a:t>
            </a:r>
            <a:r>
              <a:rPr lang="en-US" sz="2200" dirty="0"/>
              <a:t>interest </a:t>
            </a:r>
            <a:r>
              <a:rPr lang="en-US" sz="2200" dirty="0">
                <a:sym typeface="Wingdings" pitchFamily="2" charset="2"/>
              </a:rPr>
              <a:t> illusory contours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/>
              <a:t>Goal: </a:t>
            </a:r>
          </a:p>
          <a:p>
            <a:r>
              <a:rPr lang="en-US" sz="2200" dirty="0" smtClean="0"/>
              <a:t>create model for Shape </a:t>
            </a:r>
            <a:r>
              <a:rPr lang="en-US" sz="2200" dirty="0"/>
              <a:t>P</a:t>
            </a:r>
            <a:r>
              <a:rPr lang="en-US" sz="2200" dirty="0" smtClean="0"/>
              <a:t>rior </a:t>
            </a:r>
            <a:r>
              <a:rPr lang="en-US" sz="2200" dirty="0"/>
              <a:t>S</a:t>
            </a:r>
            <a:r>
              <a:rPr lang="en-US" sz="2200" dirty="0" smtClean="0"/>
              <a:t>egmentation &amp; Illusory Contour Capture!</a:t>
            </a:r>
          </a:p>
          <a:p>
            <a:endParaRPr lang="en-US" sz="2200" dirty="0"/>
          </a:p>
          <a:p>
            <a:r>
              <a:rPr lang="en-US" sz="2200" dirty="0" smtClean="0"/>
              <a:t>My previous work on shape prior segmentation </a:t>
            </a:r>
          </a:p>
          <a:p>
            <a:endParaRPr lang="en-US" sz="2200" dirty="0" smtClean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/>
              <a:t>does not work on Illusory Contour Capture</a:t>
            </a:r>
          </a:p>
          <a:p>
            <a:pPr marL="342900" indent="-342900">
              <a:buFont typeface="Wingdings" charset="0"/>
              <a:buChar char="à"/>
            </a:pPr>
            <a:endParaRPr lang="en-US" sz="2200" dirty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/>
              <a:t>Model would be Geodesic active contours + shape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2774148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13" name="Picture 6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u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7548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u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8374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2133600" y="3078948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5328680" y="307894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567429"/>
              </p:ext>
            </p:extLst>
          </p:nvPr>
        </p:nvGraphicFramePr>
        <p:xfrm>
          <a:off x="286717" y="825500"/>
          <a:ext cx="9015412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7" name="Equation" r:id="rId9" imgW="3505200" imgH="673100" progId="Equation.3">
                  <p:embed/>
                </p:oleObj>
              </mc:Choice>
              <mc:Fallback>
                <p:oleObj name="Equation" r:id="rId9" imgW="3505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17" y="825500"/>
                        <a:ext cx="9015412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1" y="-23097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0000"/>
                </a:solidFill>
              </a:rPr>
              <a:t>Application: Active Contours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768" y="5727566"/>
            <a:ext cx="88044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What intrinsic quality of curve can minimize to make it move inward??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3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584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ym typeface="Wingdings" pitchFamily="2" charset="2"/>
              </a:rPr>
              <a:t>Map out the project</a:t>
            </a:r>
          </a:p>
          <a:p>
            <a:r>
              <a:rPr lang="en-US" sz="2200" dirty="0">
                <a:sym typeface="Wingdings" pitchFamily="2" charset="2"/>
              </a:rPr>
              <a:t>step by step with hurdles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hurdle 1: Software considerations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Use high level scripting language in initial phase of research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e.g. </a:t>
            </a:r>
            <a:r>
              <a:rPr lang="en-US" sz="2200" dirty="0" err="1" smtClean="0">
                <a:sym typeface="Wingdings" pitchFamily="2" charset="2"/>
              </a:rPr>
              <a:t>Matlab</a:t>
            </a:r>
            <a:r>
              <a:rPr lang="en-US" sz="2200" dirty="0" smtClean="0">
                <a:sym typeface="Wingdings" pitchFamily="2" charset="2"/>
              </a:rPr>
              <a:t>, Python, R, etc. 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Tutorials online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If new student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ym typeface="Wingdings" pitchFamily="2" charset="2"/>
              </a:rPr>
              <a:t>work on a mini project </a:t>
            </a:r>
          </a:p>
          <a:p>
            <a:r>
              <a:rPr lang="en-US" sz="2200" dirty="0" smtClean="0">
                <a:sym typeface="Wingdings" pitchFamily="2" charset="2"/>
              </a:rPr>
              <a:t>e.g. loading an image (</a:t>
            </a:r>
            <a:r>
              <a:rPr lang="en-US" sz="2200" dirty="0" err="1" smtClean="0">
                <a:sym typeface="Wingdings" pitchFamily="2" charset="2"/>
              </a:rPr>
              <a:t>selfie</a:t>
            </a:r>
            <a:r>
              <a:rPr lang="en-US" sz="2200" dirty="0" smtClean="0">
                <a:sym typeface="Wingdings" pitchFamily="2" charset="2"/>
              </a:rPr>
              <a:t>) and doing basic manipulation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Then build up. Smaller steps add up faster to progress than a big one </a:t>
            </a:r>
            <a:r>
              <a:rPr lang="en-US" sz="2200" dirty="0" err="1" smtClean="0">
                <a:sym typeface="Wingdings" pitchFamily="2" charset="2"/>
              </a:rPr>
              <a:t>bc</a:t>
            </a:r>
            <a:r>
              <a:rPr lang="en-US" sz="2200" dirty="0" smtClean="0">
                <a:sym typeface="Wingdings" pitchFamily="2" charset="2"/>
              </a:rPr>
              <a:t> less likely to get stuck</a:t>
            </a:r>
            <a:endParaRPr lang="en-US" sz="2200" dirty="0">
              <a:sym typeface="Wingdings" pitchFamily="2" charset="2"/>
            </a:endParaRPr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</a:t>
            </a:r>
            <a:r>
              <a:rPr lang="en-US" sz="2200" dirty="0">
                <a:sym typeface="Wingdings" pitchFamily="2" charset="2"/>
              </a:rPr>
              <a:t>2</a:t>
            </a:r>
            <a:r>
              <a:rPr lang="en-US" sz="2200" dirty="0" smtClean="0">
                <a:sym typeface="Wingdings" pitchFamily="2" charset="2"/>
              </a:rPr>
              <a:t>: code parametric curve and get it to move inward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wait. Must minimize: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Involves the Calculus of Variations!!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152616"/>
              </p:ext>
            </p:extLst>
          </p:nvPr>
        </p:nvGraphicFramePr>
        <p:xfrm>
          <a:off x="726141" y="2148617"/>
          <a:ext cx="26098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6" name="Equation" r:id="rId5" imgW="1435100" imgH="469900" progId="Equation.3">
                  <p:embed/>
                </p:oleObj>
              </mc:Choice>
              <mc:Fallback>
                <p:oleObj name="Equation" r:id="rId5" imgW="1435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41" y="2148617"/>
                        <a:ext cx="26098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537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Undergrad in Research at UCLA with 3 students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Team lead at UCI Interdisciplinary Computational Applied Math (</a:t>
            </a:r>
            <a:r>
              <a:rPr lang="en-US" sz="2200" dirty="0" err="1" smtClean="0">
                <a:sym typeface="Wingdings" pitchFamily="2" charset="2"/>
              </a:rPr>
              <a:t>iCAMP</a:t>
            </a:r>
            <a:r>
              <a:rPr lang="en-US" sz="2200" dirty="0" smtClean="0">
                <a:sym typeface="Wingdings" pitchFamily="2" charset="2"/>
              </a:rPr>
              <a:t>) REU for 2 years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Undergraduate Research at various levels at Whittier College </a:t>
            </a:r>
          </a:p>
          <a:p>
            <a:r>
              <a:rPr lang="en-US" sz="2200" dirty="0" smtClean="0">
                <a:sym typeface="Wingdings" pitchFamily="2" charset="2"/>
              </a:rPr>
              <a:t>e.g. fellowships, senior sem</a:t>
            </a:r>
            <a:r>
              <a:rPr lang="en-US" sz="2200" dirty="0" smtClean="0">
                <a:sym typeface="Wingdings" pitchFamily="2" charset="2"/>
              </a:rPr>
              <a:t>inar,</a:t>
            </a:r>
            <a:r>
              <a:rPr lang="en-US" sz="2200" dirty="0" smtClean="0">
                <a:sym typeface="Wingdings" pitchFamily="2" charset="2"/>
              </a:rPr>
              <a:t> or otherwise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My Background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22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</a:t>
            </a:r>
            <a:r>
              <a:rPr lang="en-US" sz="2200" dirty="0">
                <a:sym typeface="Wingdings" pitchFamily="2" charset="2"/>
              </a:rPr>
              <a:t>2</a:t>
            </a:r>
            <a:r>
              <a:rPr lang="en-US" sz="2200" dirty="0" smtClean="0">
                <a:sym typeface="Wingdings" pitchFamily="2" charset="2"/>
              </a:rPr>
              <a:t>: code parametric curve and get it to move inward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wait. Must minimize: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Involves the Calculus of Variations!!</a:t>
            </a:r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Solution: 1-2 weeks of reading Peter </a:t>
            </a:r>
            <a:r>
              <a:rPr lang="en-US" sz="2200" dirty="0" err="1" smtClean="0"/>
              <a:t>Olver’s</a:t>
            </a:r>
            <a:r>
              <a:rPr lang="en-US" sz="2200" dirty="0" smtClean="0"/>
              <a:t> notes on this</a:t>
            </a:r>
          </a:p>
          <a:p>
            <a:r>
              <a:rPr lang="en-US" sz="2200" dirty="0"/>
              <a:t>&amp;</a:t>
            </a:r>
            <a:r>
              <a:rPr lang="en-US" sz="2200" dirty="0" smtClean="0"/>
              <a:t> calculating the Gateaux Derivative of </a:t>
            </a:r>
            <a:r>
              <a:rPr lang="en-US" sz="2200" i="1" dirty="0" smtClean="0"/>
              <a:t>F(C)</a:t>
            </a:r>
          </a:p>
          <a:p>
            <a:endParaRPr lang="en-US" sz="2200" dirty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>
                <a:sym typeface="Wingdings"/>
              </a:rPr>
              <a:t>Get functional gradient of </a:t>
            </a:r>
            <a:r>
              <a:rPr lang="en-US" sz="2200" i="1" dirty="0" smtClean="0">
                <a:sym typeface="Wingdings"/>
              </a:rPr>
              <a:t>F(C)</a:t>
            </a:r>
            <a:endParaRPr lang="en-US" sz="2200" i="1" dirty="0"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>
                <a:sym typeface="Wingdings"/>
              </a:rPr>
              <a:t>Gradient Descent to minimize </a:t>
            </a:r>
            <a:r>
              <a:rPr lang="en-US" sz="2200" i="1" dirty="0" smtClean="0">
                <a:sym typeface="Wingdings"/>
              </a:rPr>
              <a:t>F(C)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>
                <a:sym typeface="Wingdings"/>
              </a:rPr>
              <a:t>Curve moves inward to min arc length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398082"/>
              </p:ext>
            </p:extLst>
          </p:nvPr>
        </p:nvGraphicFramePr>
        <p:xfrm>
          <a:off x="726141" y="2148617"/>
          <a:ext cx="26098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9" name="Equation" r:id="rId5" imgW="1435100" imgH="469900" progId="Equation.3">
                  <p:embed/>
                </p:oleObj>
              </mc:Choice>
              <mc:Fallback>
                <p:oleObj name="Equation" r:id="rId5" imgW="1435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41" y="2148617"/>
                        <a:ext cx="26098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8725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3: how to stop the curve?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686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3: how to stop the curve?</a:t>
            </a:r>
          </a:p>
          <a:p>
            <a:endParaRPr lang="en-US" sz="1000" dirty="0" smtClean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edge detector!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g ~ 0 on edges</a:t>
            </a:r>
          </a:p>
          <a:p>
            <a:r>
              <a:rPr lang="en-US" sz="2200" dirty="0" smtClean="0">
                <a:sym typeface="Wingdings" pitchFamily="2" charset="2"/>
              </a:rPr>
              <a:t>g ~ 1 in flatter regions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000" y="1930657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600" dirty="0">
                <a:solidFill>
                  <a:srgbClr val="3333CC"/>
                </a:solidFill>
                <a:ea typeface="新細明體" charset="0"/>
                <a:cs typeface="新細明體" charset="0"/>
              </a:rPr>
              <a:t>Boundary detection</a:t>
            </a:r>
            <a:r>
              <a:rPr lang="en-US" altLang="zh-TW" sz="26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  <a:r>
              <a:rPr lang="en-US" altLang="zh-TW" sz="26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stopping edge-function (external forces</a:t>
            </a:r>
            <a:r>
              <a:rPr lang="en-US" altLang="zh-TW" sz="28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)</a:t>
            </a:r>
            <a:endParaRPr lang="en-US" altLang="zh-TW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5607" y="3286861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Example:</a:t>
            </a:r>
            <a:endParaRPr lang="en-US" altLang="zh-TW" b="1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085"/>
              </p:ext>
            </p:extLst>
          </p:nvPr>
        </p:nvGraphicFramePr>
        <p:xfrm>
          <a:off x="2438400" y="2464057"/>
          <a:ext cx="3962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9" name="Equation" r:id="rId5" imgW="1600200" imgH="292100" progId="Equation.3">
                  <p:embed/>
                </p:oleObj>
              </mc:Choice>
              <mc:Fallback>
                <p:oleObj name="Equation" r:id="rId5" imgW="1600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464057"/>
                        <a:ext cx="3962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809373"/>
              </p:ext>
            </p:extLst>
          </p:nvPr>
        </p:nvGraphicFramePr>
        <p:xfrm>
          <a:off x="2204453" y="3094029"/>
          <a:ext cx="4059238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0" name="Equation" r:id="rId7" imgW="1752600" imgH="431800" progId="Equation.3">
                  <p:embed/>
                </p:oleObj>
              </mc:Choice>
              <mc:Fallback>
                <p:oleObj name="Equation" r:id="rId7" imgW="1752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453" y="3094029"/>
                        <a:ext cx="4059238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486" y="4320249"/>
            <a:ext cx="5132434" cy="25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5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4: Put it together </a:t>
            </a:r>
            <a:r>
              <a:rPr lang="en-US" sz="2200" dirty="0" smtClean="0">
                <a:sym typeface="Wingdings"/>
              </a:rPr>
              <a:t> GAC Model</a:t>
            </a:r>
            <a:endParaRPr lang="en-US" sz="2200" dirty="0" smtClean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g: edge detector </a:t>
            </a:r>
          </a:p>
          <a:p>
            <a:r>
              <a:rPr lang="en-US" sz="2200" dirty="0" smtClean="0">
                <a:sym typeface="Wingdings" pitchFamily="2" charset="2"/>
              </a:rPr>
              <a:t>NRG is 0 at edges </a:t>
            </a:r>
            <a:r>
              <a:rPr lang="en-US" sz="2200" dirty="0" smtClean="0">
                <a:sym typeface="Wingdings"/>
              </a:rPr>
              <a:t> curve doesn’t move</a:t>
            </a:r>
          </a:p>
          <a:p>
            <a:endParaRPr lang="en-US" sz="2200" dirty="0" smtClean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point is, we progressively build up</a:t>
            </a:r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454969"/>
              </p:ext>
            </p:extLst>
          </p:nvPr>
        </p:nvGraphicFramePr>
        <p:xfrm>
          <a:off x="1488141" y="2553345"/>
          <a:ext cx="43434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0" name="Equation" r:id="rId5" imgW="2387600" imgH="482600" progId="Equation.3">
                  <p:embed/>
                </p:oleObj>
              </mc:Choice>
              <mc:Fallback>
                <p:oleObj name="Equation" r:id="rId5" imgW="238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141" y="2553345"/>
                        <a:ext cx="43434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6141" y="1978670"/>
            <a:ext cx="5791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ea typeface="新細明體" charset="0"/>
                <a:cs typeface="新細明體" charset="0"/>
              </a:rPr>
              <a:t>Geodesic</a:t>
            </a:r>
            <a:r>
              <a:rPr lang="en-US" altLang="zh-TW" sz="2000" dirty="0">
                <a:solidFill>
                  <a:srgbClr val="000090"/>
                </a:solidFill>
                <a:ea typeface="新細明體" charset="0"/>
                <a:cs typeface="新細明體" charset="0"/>
              </a:rPr>
              <a:t> </a:t>
            </a:r>
            <a:r>
              <a:rPr lang="en-US" altLang="zh-TW" sz="2000" dirty="0">
                <a:ea typeface="新細明體" charset="0"/>
                <a:cs typeface="新細明體" charset="0"/>
              </a:rPr>
              <a:t>model (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Caselles</a:t>
            </a:r>
            <a:r>
              <a:rPr lang="en-US" altLang="zh-TW" sz="2000" dirty="0">
                <a:ea typeface="新細明體" charset="0"/>
                <a:cs typeface="新細明體" charset="0"/>
              </a:rPr>
              <a:t>, Kimmel, </a:t>
            </a:r>
            <a:r>
              <a:rPr lang="en-US" altLang="zh-TW" sz="2000" dirty="0" err="1">
                <a:ea typeface="新細明體" charset="0"/>
                <a:cs typeface="新細明體" charset="0"/>
              </a:rPr>
              <a:t>Sapiro</a:t>
            </a:r>
            <a:r>
              <a:rPr lang="en-US" altLang="zh-TW" sz="2000" dirty="0">
                <a:ea typeface="新細明體" charset="0"/>
                <a:cs typeface="新細明體" charset="0"/>
              </a:rPr>
              <a:t> ‘95)</a:t>
            </a:r>
          </a:p>
          <a:p>
            <a:pPr eaLnBrk="0" hangingPunct="0">
              <a:spcBef>
                <a:spcPct val="50000"/>
              </a:spcBef>
              <a:defRPr/>
            </a:pPr>
            <a:endParaRPr lang="zh-TW" altLang="en-US" dirty="0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0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hurdle 5: Put it together </a:t>
            </a:r>
            <a:r>
              <a:rPr lang="en-US" sz="2200" dirty="0" smtClean="0">
                <a:sym typeface="Wingdings"/>
              </a:rPr>
              <a:t> GAC Model + Shape</a:t>
            </a:r>
            <a:endParaRPr lang="en-US" sz="2200" dirty="0" smtClean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Move a curve that stops at edges in image</a:t>
            </a:r>
          </a:p>
          <a:p>
            <a:r>
              <a:rPr lang="en-US" sz="2200" dirty="0" smtClean="0">
                <a:sym typeface="Wingdings" pitchFamily="2" charset="2"/>
              </a:rPr>
              <a:t>while enforcing shape</a:t>
            </a:r>
          </a:p>
          <a:p>
            <a:endParaRPr lang="en-US" sz="2200" dirty="0">
              <a:sym typeface="Wingdings" pitchFamily="2" charset="2"/>
            </a:endParaRPr>
          </a:p>
          <a:p>
            <a:endParaRPr lang="en-US" sz="2200" dirty="0" smtClean="0">
              <a:sym typeface="Wingdings" pitchFamily="2" charset="2"/>
            </a:endParaRPr>
          </a:p>
          <a:p>
            <a:endParaRPr lang="en-US" sz="2200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246703"/>
              </p:ext>
            </p:extLst>
          </p:nvPr>
        </p:nvGraphicFramePr>
        <p:xfrm>
          <a:off x="1095375" y="2563813"/>
          <a:ext cx="5129213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8" name="Equation" r:id="rId5" imgW="2819400" imgH="469900" progId="Equation.3">
                  <p:embed/>
                </p:oleObj>
              </mc:Choice>
              <mc:Fallback>
                <p:oleObj name="Equation" r:id="rId5" imgW="2819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2563813"/>
                        <a:ext cx="5129213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6141" y="1978670"/>
            <a:ext cx="5791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 smtClean="0">
                <a:ea typeface="新細明體" charset="0"/>
                <a:cs typeface="新細明體" charset="0"/>
              </a:rPr>
              <a:t>Householder and Park 2019</a:t>
            </a:r>
            <a:endParaRPr lang="en-US" altLang="zh-TW" sz="2000" dirty="0"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zh-TW" altLang="en-US" dirty="0"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80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593271"/>
              </p:ext>
            </p:extLst>
          </p:nvPr>
        </p:nvGraphicFramePr>
        <p:xfrm>
          <a:off x="245659" y="875859"/>
          <a:ext cx="5129213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9" name="Equation" r:id="rId5" imgW="2819400" imgH="469900" progId="Equation.3">
                  <p:embed/>
                </p:oleObj>
              </mc:Choice>
              <mc:Fallback>
                <p:oleObj name="Equation" r:id="rId5" imgW="2819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59" y="875859"/>
                        <a:ext cx="5129213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58247" y="655196"/>
            <a:ext cx="5791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 smtClean="0">
                <a:ea typeface="新細明體" charset="0"/>
                <a:cs typeface="新細明體" charset="0"/>
              </a:rPr>
              <a:t>Householder and Park 2019</a:t>
            </a:r>
            <a:endParaRPr lang="en-US" altLang="zh-TW" sz="2000" dirty="0"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zh-TW" altLang="en-US" dirty="0">
              <a:ea typeface="新細明體" charset="0"/>
              <a:cs typeface="新細明體" charset="0"/>
            </a:endParaRPr>
          </a:p>
        </p:txBody>
      </p:sp>
      <p:pic>
        <p:nvPicPr>
          <p:cNvPr id="11" name="Picture 10" descr="Screen Shot 2019-11-09 at 8.40.1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24" y="1778000"/>
            <a:ext cx="2159000" cy="5080000"/>
          </a:xfrm>
          <a:prstGeom prst="rect">
            <a:avLst/>
          </a:prstGeom>
        </p:spPr>
      </p:pic>
      <p:pic>
        <p:nvPicPr>
          <p:cNvPr id="12" name="Picture 11" descr="Screen Shot 2019-11-09 at 8.40.2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24" y="1764631"/>
            <a:ext cx="2111573" cy="50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2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3" name="Picture 2" descr="Screen Shot 2019-11-09 at 8.42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875860"/>
            <a:ext cx="7493008" cy="55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2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4" name="Picture 3" descr="Screen Shot 2019-11-09 at 8.44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99" y="1714166"/>
            <a:ext cx="2882900" cy="2857500"/>
          </a:xfrm>
          <a:prstGeom prst="rect">
            <a:avLst/>
          </a:prstGeom>
        </p:spPr>
      </p:pic>
      <p:pic>
        <p:nvPicPr>
          <p:cNvPr id="5" name="Picture 4" descr="Screen Shot 2019-11-09 at 8.44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18" y="1764966"/>
            <a:ext cx="2857500" cy="280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4737" y="4999789"/>
            <a:ext cx="15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shape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53242" y="5087543"/>
            <a:ext cx="123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68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3" name="Picture 2" descr="Screen Shot 2019-11-09 at 8.45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" y="1034974"/>
            <a:ext cx="7455333" cy="55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2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Important Discussion with the </a:t>
            </a:r>
            <a:r>
              <a:rPr lang="en-US" sz="2200" dirty="0" smtClean="0">
                <a:sym typeface="Wingdings" pitchFamily="2" charset="2"/>
              </a:rPr>
              <a:t>Student:</a:t>
            </a:r>
          </a:p>
          <a:p>
            <a:endParaRPr lang="en-US" sz="2200" dirty="0" smtClean="0">
              <a:sym typeface="Wingdings" pitchFamily="2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ym typeface="Wingdings" pitchFamily="2" charset="2"/>
              </a:rPr>
              <a:t>where does model work</a:t>
            </a:r>
            <a:r>
              <a:rPr lang="en-US" sz="2200" dirty="0">
                <a:sym typeface="Wingdings" pitchFamily="2" charset="2"/>
              </a:rPr>
              <a:t>. </a:t>
            </a:r>
            <a:r>
              <a:rPr lang="en-US" sz="2200" dirty="0" smtClean="0">
                <a:sym typeface="Wingdings" pitchFamily="2" charset="2"/>
              </a:rPr>
              <a:t>where it doesn’t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ym typeface="Wingdings" pitchFamily="2" charset="2"/>
              </a:rPr>
              <a:t>model </a:t>
            </a:r>
            <a:r>
              <a:rPr lang="en-US" sz="2200" dirty="0">
                <a:sym typeface="Wingdings" pitchFamily="2" charset="2"/>
              </a:rPr>
              <a:t>limitations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ym typeface="Wingdings" pitchFamily="2" charset="2"/>
              </a:rPr>
              <a:t>advantages over other methods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ym typeface="Wingdings" pitchFamily="2" charset="2"/>
              </a:rPr>
              <a:t>no method is a be all end </a:t>
            </a:r>
            <a:r>
              <a:rPr lang="en-US" sz="2200" dirty="0" smtClean="0">
                <a:sym typeface="Wingdings" pitchFamily="2" charset="2"/>
              </a:rPr>
              <a:t>all 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all </a:t>
            </a:r>
            <a:r>
              <a:rPr lang="en-US" sz="2200" dirty="0">
                <a:sym typeface="Wingdings" pitchFamily="2" charset="2"/>
              </a:rPr>
              <a:t>have advantages and disadvantages regardless of what author says (for the most part)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Undergrads really need to see this point!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731825"/>
            <a:ext cx="87256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Coming up with an interesting </a:t>
            </a:r>
            <a:r>
              <a:rPr lang="en-US" sz="2200" dirty="0" smtClean="0"/>
              <a:t>problem is the first step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Main thing I found</a:t>
            </a:r>
          </a:p>
          <a:p>
            <a:endParaRPr lang="en-US" sz="2200" dirty="0"/>
          </a:p>
          <a:p>
            <a:r>
              <a:rPr lang="en-US" sz="2200" dirty="0"/>
              <a:t>P</a:t>
            </a:r>
            <a:r>
              <a:rPr lang="en-US" sz="2200" dirty="0" smtClean="0"/>
              <a:t>roblem </a:t>
            </a:r>
            <a:r>
              <a:rPr lang="en-US" sz="2200" dirty="0"/>
              <a:t>should be </a:t>
            </a:r>
            <a:r>
              <a:rPr lang="en-US" sz="22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interesting to </a:t>
            </a:r>
            <a:r>
              <a:rPr lang="en-US" sz="2200" dirty="0"/>
              <a:t>both the mentee and </a:t>
            </a:r>
            <a:r>
              <a:rPr lang="en-US" sz="2200" dirty="0" smtClean="0"/>
              <a:t>mentor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problem should challenge </a:t>
            </a:r>
            <a:r>
              <a:rPr lang="en-US" sz="2200" dirty="0" smtClean="0"/>
              <a:t>both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problem should be engaging to both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Problem Formulation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8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Motivate by </a:t>
            </a:r>
            <a:r>
              <a:rPr lang="en-US" sz="2200" dirty="0" smtClean="0"/>
              <a:t>interest</a:t>
            </a:r>
          </a:p>
          <a:p>
            <a:endParaRPr lang="en-US" sz="2200" dirty="0"/>
          </a:p>
          <a:p>
            <a:r>
              <a:rPr lang="en-US" sz="2200" dirty="0" smtClean="0"/>
              <a:t>Student was interested in Deep Learning Architectures</a:t>
            </a:r>
          </a:p>
          <a:p>
            <a:endParaRPr lang="en-US" sz="1000" dirty="0" smtClean="0"/>
          </a:p>
          <a:p>
            <a:r>
              <a:rPr lang="en-US" sz="2200" dirty="0" smtClean="0"/>
              <a:t>e.g. </a:t>
            </a:r>
            <a:r>
              <a:rPr lang="en-US" sz="2200" dirty="0" err="1" smtClean="0"/>
              <a:t>resnets</a:t>
            </a:r>
            <a:r>
              <a:rPr lang="en-US" sz="2200" dirty="0" smtClean="0"/>
              <a:t>, inception, wide-</a:t>
            </a:r>
            <a:r>
              <a:rPr lang="en-US" sz="2200" dirty="0" err="1" smtClean="0"/>
              <a:t>resnets</a:t>
            </a:r>
            <a:endParaRPr lang="en-US" sz="2200" dirty="0" smtClean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9602"/>
            <a:ext cx="9144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34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Motivate by </a:t>
            </a:r>
            <a:r>
              <a:rPr lang="en-US" sz="2200" dirty="0" smtClean="0"/>
              <a:t>interest</a:t>
            </a:r>
          </a:p>
          <a:p>
            <a:endParaRPr lang="en-US" sz="2200" dirty="0"/>
          </a:p>
          <a:p>
            <a:r>
              <a:rPr lang="en-US" sz="2200" dirty="0" smtClean="0"/>
              <a:t>Student was interested in Deep Learning Architectures</a:t>
            </a:r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I was doing work on </a:t>
            </a:r>
            <a:r>
              <a:rPr lang="en-US" sz="2200" dirty="0" err="1" smtClean="0"/>
              <a:t>sparsity</a:t>
            </a:r>
            <a:r>
              <a:rPr lang="en-US" sz="2200" dirty="0" smtClean="0"/>
              <a:t> promoting norms in computer vision</a:t>
            </a:r>
          </a:p>
          <a:p>
            <a:endParaRPr lang="en-US" sz="2200" dirty="0"/>
          </a:p>
          <a:p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/>
              <a:t>try </a:t>
            </a:r>
            <a:r>
              <a:rPr lang="en-US" sz="2200" dirty="0" err="1" smtClean="0"/>
              <a:t>sparsity</a:t>
            </a:r>
            <a:r>
              <a:rPr lang="en-US" sz="2200" dirty="0" smtClean="0"/>
              <a:t> promoting </a:t>
            </a:r>
            <a:r>
              <a:rPr lang="en-US" sz="2200" dirty="0" err="1" smtClean="0"/>
              <a:t>regularizers</a:t>
            </a:r>
            <a:r>
              <a:rPr lang="en-US" sz="2200" dirty="0" smtClean="0"/>
              <a:t> in Deep Networks</a:t>
            </a:r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Motivate by </a:t>
            </a:r>
            <a:r>
              <a:rPr lang="en-US" sz="2200" dirty="0" smtClean="0"/>
              <a:t>interest</a:t>
            </a:r>
          </a:p>
          <a:p>
            <a:endParaRPr lang="en-US" sz="2200" dirty="0"/>
          </a:p>
          <a:p>
            <a:r>
              <a:rPr lang="en-US" sz="2200" dirty="0" smtClean="0"/>
              <a:t>Student was interested in Deep Learning Architectures</a:t>
            </a:r>
          </a:p>
          <a:p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I was doing work on </a:t>
            </a:r>
            <a:r>
              <a:rPr lang="en-US" sz="2200" dirty="0" err="1" smtClean="0"/>
              <a:t>sparsity</a:t>
            </a:r>
            <a:r>
              <a:rPr lang="en-US" sz="2200" dirty="0" smtClean="0"/>
              <a:t> promoting norms in computer vision</a:t>
            </a:r>
          </a:p>
          <a:p>
            <a:endParaRPr lang="en-US" sz="2200" dirty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/>
              <a:t>try </a:t>
            </a:r>
            <a:r>
              <a:rPr lang="en-US" sz="2200" dirty="0" err="1" smtClean="0"/>
              <a:t>sparsity</a:t>
            </a:r>
            <a:r>
              <a:rPr lang="en-US" sz="2200" dirty="0" smtClean="0"/>
              <a:t> promoting </a:t>
            </a:r>
            <a:r>
              <a:rPr lang="en-US" sz="2200" dirty="0" err="1" smtClean="0"/>
              <a:t>regularizers</a:t>
            </a:r>
            <a:r>
              <a:rPr lang="en-US" sz="2200" dirty="0" smtClean="0"/>
              <a:t> in Deep Networks</a:t>
            </a:r>
          </a:p>
          <a:p>
            <a:pPr marL="342900" indent="-342900">
              <a:buFont typeface="Wingdings" charset="0"/>
              <a:buChar char="à"/>
            </a:pPr>
            <a:endParaRPr lang="en-US" sz="2200" dirty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/>
              <a:t>Instead of creating new network, systematically prune existing ones</a:t>
            </a:r>
          </a:p>
          <a:p>
            <a:pPr marL="342900" indent="-342900">
              <a:buFont typeface="Wingdings" charset="0"/>
              <a:buChar char="à"/>
            </a:pPr>
            <a:endParaRPr lang="en-US" sz="2200" dirty="0" smtClean="0"/>
          </a:p>
          <a:p>
            <a:pPr marL="342900" indent="-342900">
              <a:buFont typeface="Wingdings" charset="0"/>
              <a:buChar char="à"/>
            </a:pPr>
            <a:r>
              <a:rPr lang="en-US" sz="2200" dirty="0" smtClean="0"/>
              <a:t>Compressed networks have huge advantages!</a:t>
            </a:r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4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2169026"/>
            <a:ext cx="8356600" cy="4445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703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Example of a compressed network via pruning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8325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17395" y="671691"/>
            <a:ext cx="8725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P</a:t>
            </a:r>
            <a:r>
              <a:rPr lang="en-US" sz="2200" dirty="0" smtClean="0"/>
              <a:t>roject: sparse </a:t>
            </a:r>
            <a:r>
              <a:rPr lang="en-US" sz="2200" dirty="0"/>
              <a:t>neural networks</a:t>
            </a:r>
          </a:p>
          <a:p>
            <a:endParaRPr lang="en-US" sz="2200" dirty="0" smtClean="0"/>
          </a:p>
          <a:p>
            <a:r>
              <a:rPr lang="en-US" sz="2200" dirty="0" smtClean="0"/>
              <a:t>hurdle 1:</a:t>
            </a:r>
            <a:endParaRPr lang="en-US" sz="2200" dirty="0"/>
          </a:p>
          <a:p>
            <a:r>
              <a:rPr lang="en-US" sz="2200" dirty="0"/>
              <a:t>ML research bottleneck = computing power</a:t>
            </a:r>
          </a:p>
          <a:p>
            <a:endParaRPr lang="en-US" sz="2200" dirty="0"/>
          </a:p>
          <a:p>
            <a:r>
              <a:rPr lang="en-US" sz="2200" dirty="0"/>
              <a:t>C</a:t>
            </a:r>
            <a:r>
              <a:rPr lang="en-US" sz="2200" dirty="0" smtClean="0"/>
              <a:t>annot do deep learning without GPU acceleration!</a:t>
            </a:r>
          </a:p>
          <a:p>
            <a:r>
              <a:rPr lang="en-US" sz="2200" dirty="0" smtClean="0"/>
              <a:t>(GPU = graphics processing unit)</a:t>
            </a:r>
          </a:p>
          <a:p>
            <a:endParaRPr lang="en-US" sz="2200" dirty="0"/>
          </a:p>
          <a:p>
            <a:r>
              <a:rPr lang="en-US" sz="2200" dirty="0" smtClean="0"/>
              <a:t>GPUs are expensive!</a:t>
            </a:r>
          </a:p>
          <a:p>
            <a:endParaRPr lang="en-US" sz="2200" dirty="0"/>
          </a:p>
          <a:p>
            <a:r>
              <a:rPr lang="en-US" sz="2200" dirty="0" smtClean="0"/>
              <a:t>Cloud based solutions are even more so!</a:t>
            </a:r>
          </a:p>
          <a:p>
            <a:endParaRPr lang="en-US" sz="2200" dirty="0"/>
          </a:p>
          <a:p>
            <a:r>
              <a:rPr lang="en-US" sz="2200" dirty="0" smtClean="0"/>
              <a:t>Solution??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53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17395" y="671691"/>
            <a:ext cx="8725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/>
          </a:p>
          <a:p>
            <a:r>
              <a:rPr lang="en-US" sz="2200" dirty="0" smtClean="0"/>
              <a:t>option 1: hardware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nvidia</a:t>
            </a:r>
            <a:r>
              <a:rPr lang="en-US" sz="2200" dirty="0" smtClean="0"/>
              <a:t>: GPU research grants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internal faculty research and development grants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fellowship funding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external research grant funding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r>
              <a:rPr lang="en-US" sz="2200" dirty="0" smtClean="0"/>
              <a:t>option 2: cloud computing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Google: cloud computing research grants. $5k in credits is easy to obtain and fast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AWS: cloud comp. grants. More involved but bigger awards. $15k</a:t>
            </a:r>
          </a:p>
          <a:p>
            <a:endParaRPr lang="en-US" sz="2200" dirty="0"/>
          </a:p>
          <a:p>
            <a:r>
              <a:rPr lang="en-US" sz="2200" dirty="0" smtClean="0"/>
              <a:t>We got both </a:t>
            </a:r>
            <a:r>
              <a:rPr lang="en-US" sz="2200" dirty="0" smtClean="0">
                <a:sym typeface="Wingdings"/>
              </a:rPr>
              <a:t> $20k cloud computing credits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7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17395" y="671691"/>
            <a:ext cx="8725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One tip for Cloud Computing Grants:</a:t>
            </a: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Apply for grants for cloud computing credits with google or AWS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Tie undergrad research into your own research. </a:t>
            </a:r>
            <a:r>
              <a:rPr lang="en-US" sz="2200" dirty="0" smtClean="0"/>
              <a:t>Makes proposal stronger than if only </a:t>
            </a:r>
            <a:r>
              <a:rPr lang="en-US" sz="2200" dirty="0" smtClean="0"/>
              <a:t>undergrad research.</a:t>
            </a:r>
          </a:p>
          <a:p>
            <a:endParaRPr lang="en-US" sz="2200" dirty="0"/>
          </a:p>
          <a:p>
            <a:r>
              <a:rPr lang="en-US" sz="2200" dirty="0" smtClean="0"/>
              <a:t>For projects: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extension </a:t>
            </a:r>
            <a:r>
              <a:rPr lang="en-US" sz="2200" dirty="0"/>
              <a:t>of previous </a:t>
            </a:r>
            <a:r>
              <a:rPr lang="en-US" sz="2200" dirty="0" smtClean="0"/>
              <a:t>work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tweak </a:t>
            </a:r>
            <a:r>
              <a:rPr lang="en-US" sz="2200" dirty="0"/>
              <a:t>of previous </a:t>
            </a:r>
            <a:r>
              <a:rPr lang="en-US" sz="2200" dirty="0" smtClean="0"/>
              <a:t>work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new </a:t>
            </a:r>
            <a:r>
              <a:rPr lang="en-US" sz="2200" dirty="0"/>
              <a:t>direction of previous </a:t>
            </a:r>
            <a:r>
              <a:rPr lang="en-US" sz="2200" dirty="0" smtClean="0"/>
              <a:t>work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something </a:t>
            </a:r>
            <a:r>
              <a:rPr lang="en-US" sz="2200" dirty="0"/>
              <a:t>new altogether that interests the both of </a:t>
            </a:r>
            <a:r>
              <a:rPr lang="en-US" sz="2200" dirty="0" smtClean="0"/>
              <a:t>you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3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147053" y="875859"/>
            <a:ext cx="8944513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Hurdle 2:</a:t>
            </a:r>
            <a:r>
              <a:rPr lang="en-US" sz="2200" dirty="0"/>
              <a:t> </a:t>
            </a:r>
            <a:r>
              <a:rPr lang="en-US" sz="2200" dirty="0"/>
              <a:t>C</a:t>
            </a:r>
            <a:r>
              <a:rPr lang="en-US" sz="2200" dirty="0" smtClean="0"/>
              <a:t>oding.</a:t>
            </a:r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Use </a:t>
            </a:r>
            <a:r>
              <a:rPr lang="en-US" sz="2200" dirty="0" err="1"/>
              <a:t>Pytorch</a:t>
            </a:r>
            <a:r>
              <a:rPr lang="en-US" sz="2200" dirty="0"/>
              <a:t> (</a:t>
            </a:r>
            <a:r>
              <a:rPr lang="en-US" sz="2200" dirty="0" err="1"/>
              <a:t>facebook</a:t>
            </a:r>
            <a:r>
              <a:rPr lang="en-US" sz="2200" dirty="0"/>
              <a:t> AI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Tensorflow</a:t>
            </a:r>
            <a:r>
              <a:rPr lang="en-US" sz="2200" dirty="0"/>
              <a:t>/</a:t>
            </a:r>
            <a:r>
              <a:rPr lang="en-US" sz="2200" dirty="0" err="1"/>
              <a:t>Keras</a:t>
            </a:r>
            <a:r>
              <a:rPr lang="en-US" sz="2200" dirty="0"/>
              <a:t> (Google</a:t>
            </a:r>
            <a:r>
              <a:rPr lang="en-US" sz="2200" dirty="0" smtClean="0"/>
              <a:t>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or </a:t>
            </a:r>
            <a:r>
              <a:rPr lang="en-US" sz="2200" dirty="0"/>
              <a:t>create a neural net from scratch in </a:t>
            </a:r>
            <a:r>
              <a:rPr lang="en-US" sz="2200" dirty="0" err="1"/>
              <a:t>matlab</a:t>
            </a:r>
            <a:r>
              <a:rPr lang="en-US" sz="2200" dirty="0"/>
              <a:t> or </a:t>
            </a:r>
            <a:r>
              <a:rPr lang="en-US" sz="2200" dirty="0" smtClean="0"/>
              <a:t>python (no GPU)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Can also use </a:t>
            </a:r>
            <a:r>
              <a:rPr lang="en-US" sz="2200" dirty="0" err="1"/>
              <a:t>Scikitlearn</a:t>
            </a:r>
            <a:r>
              <a:rPr lang="en-US" sz="2200" dirty="0"/>
              <a:t> for </a:t>
            </a:r>
            <a:r>
              <a:rPr lang="en-US" sz="2200" dirty="0" smtClean="0"/>
              <a:t>python (no GPU)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Hurdle 2: testing models</a:t>
            </a:r>
            <a:endParaRPr lang="en-US" sz="2200" dirty="0"/>
          </a:p>
          <a:p>
            <a:r>
              <a:rPr lang="en-US" sz="2200" dirty="0" smtClean="0"/>
              <a:t>Use standard net </a:t>
            </a:r>
            <a:r>
              <a:rPr lang="en-US" sz="2200" dirty="0" err="1" smtClean="0"/>
              <a:t>e.g</a:t>
            </a:r>
            <a:r>
              <a:rPr lang="en-US" sz="2200" dirty="0" smtClean="0"/>
              <a:t> LeNet5 on standard </a:t>
            </a:r>
            <a:r>
              <a:rPr lang="en-US" sz="2200" dirty="0"/>
              <a:t>dataset </a:t>
            </a:r>
            <a:endParaRPr lang="en-US" sz="2200" dirty="0" smtClean="0"/>
          </a:p>
          <a:p>
            <a:r>
              <a:rPr lang="en-US" sz="2200" dirty="0" smtClean="0"/>
              <a:t>e.g</a:t>
            </a:r>
            <a:r>
              <a:rPr lang="en-US" sz="2200" dirty="0"/>
              <a:t>. </a:t>
            </a:r>
            <a:r>
              <a:rPr lang="en-US" sz="2200" dirty="0" smtClean="0"/>
              <a:t>MNIST handwritten digits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smtClean="0"/>
              <a:t>LeNet5 </a:t>
            </a:r>
            <a:r>
              <a:rPr lang="en-US" sz="2200" dirty="0"/>
              <a:t>trainable on most laptops. 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Other sets like </a:t>
            </a:r>
            <a:r>
              <a:rPr lang="en-US" sz="2200" dirty="0" smtClean="0"/>
              <a:t>CIFAR </a:t>
            </a:r>
            <a:r>
              <a:rPr lang="en-US" sz="2200" dirty="0"/>
              <a:t>10/</a:t>
            </a:r>
            <a:r>
              <a:rPr lang="en-US" sz="2200" dirty="0" smtClean="0"/>
              <a:t>100, </a:t>
            </a:r>
            <a:r>
              <a:rPr lang="en-US" sz="2200" dirty="0" err="1" smtClean="0"/>
              <a:t>ImageNet</a:t>
            </a:r>
            <a:r>
              <a:rPr lang="en-US" sz="2200" dirty="0" smtClean="0"/>
              <a:t> </a:t>
            </a:r>
            <a:r>
              <a:rPr lang="en-US" sz="2200" dirty="0"/>
              <a:t>require </a:t>
            </a:r>
            <a:r>
              <a:rPr lang="en-US" sz="2200" dirty="0" smtClean="0"/>
              <a:t>GPU</a:t>
            </a:r>
            <a:r>
              <a:rPr lang="en-US" sz="2200" dirty="0" smtClean="0"/>
              <a:t> </a:t>
            </a:r>
            <a:r>
              <a:rPr lang="en-US" sz="2200" dirty="0"/>
              <a:t>acceleration.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3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/>
          </a:p>
          <a:p>
            <a:r>
              <a:rPr lang="en-US" sz="2200" dirty="0" smtClean="0"/>
              <a:t>Steep Learning </a:t>
            </a:r>
            <a:r>
              <a:rPr lang="en-US" sz="2200" dirty="0"/>
              <a:t>curve: software, </a:t>
            </a:r>
            <a:r>
              <a:rPr lang="en-US" sz="2200" dirty="0" err="1"/>
              <a:t>gpu</a:t>
            </a:r>
            <a:r>
              <a:rPr lang="en-US" sz="2200" dirty="0"/>
              <a:t>, </a:t>
            </a:r>
            <a:r>
              <a:rPr lang="en-US" sz="2200" dirty="0" smtClean="0"/>
              <a:t>cloud computing etc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/>
              <a:t>Use </a:t>
            </a:r>
            <a:r>
              <a:rPr lang="en-US" sz="2200" dirty="0" err="1"/>
              <a:t>github</a:t>
            </a:r>
            <a:r>
              <a:rPr lang="en-US" sz="2200" dirty="0"/>
              <a:t> to share code.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block off multi-hour time slots to sit down and code and run training of models with your student. </a:t>
            </a:r>
          </a:p>
          <a:p>
            <a:endParaRPr lang="en-US" sz="2200" dirty="0"/>
          </a:p>
          <a:p>
            <a:r>
              <a:rPr lang="en-US" sz="2200" dirty="0" smtClean="0"/>
              <a:t>the importance of coding and figuring things out together in a team environment with ML </a:t>
            </a:r>
            <a:r>
              <a:rPr lang="en-US" sz="2200" dirty="0" smtClean="0"/>
              <a:t>cannot be stressed enough.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7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686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Get standard results on network</a:t>
            </a:r>
          </a:p>
          <a:p>
            <a:endParaRPr lang="en-US" sz="2200" dirty="0"/>
          </a:p>
          <a:p>
            <a:r>
              <a:rPr lang="en-US" sz="2200" dirty="0"/>
              <a:t>add regularization e.g. L1, L2</a:t>
            </a:r>
            <a:r>
              <a:rPr lang="en-US" sz="2200" dirty="0" smtClean="0"/>
              <a:t>, L1-L2 etc. </a:t>
            </a:r>
            <a:r>
              <a:rPr lang="en-US" sz="2200" dirty="0"/>
              <a:t>and see what happens. </a:t>
            </a:r>
          </a:p>
          <a:p>
            <a:endParaRPr lang="en-US" sz="2200" dirty="0"/>
          </a:p>
          <a:p>
            <a:r>
              <a:rPr lang="en-US" sz="2200" dirty="0"/>
              <a:t>Only regularize certain layers. </a:t>
            </a:r>
            <a:r>
              <a:rPr lang="en-US" sz="2200" dirty="0" smtClean="0"/>
              <a:t>S</a:t>
            </a:r>
            <a:r>
              <a:rPr lang="en-US" sz="2200" dirty="0" smtClean="0"/>
              <a:t>ee </a:t>
            </a:r>
            <a:r>
              <a:rPr lang="en-US" sz="2200" dirty="0"/>
              <a:t>what happens.</a:t>
            </a:r>
          </a:p>
          <a:p>
            <a:endParaRPr lang="en-US" sz="2200" dirty="0"/>
          </a:p>
          <a:p>
            <a:r>
              <a:rPr lang="en-US" sz="2200" dirty="0"/>
              <a:t>vary the regularization parameter</a:t>
            </a:r>
          </a:p>
          <a:p>
            <a:endParaRPr lang="en-US" sz="2200" dirty="0"/>
          </a:p>
          <a:p>
            <a:r>
              <a:rPr lang="en-US" sz="2200" dirty="0"/>
              <a:t>check sparsity and accuracy</a:t>
            </a:r>
          </a:p>
          <a:p>
            <a:endParaRPr lang="en-US" sz="2200" dirty="0"/>
          </a:p>
          <a:p>
            <a:r>
              <a:rPr lang="en-US" sz="2200" dirty="0"/>
              <a:t>try it on groups/neurons for conv nets.</a:t>
            </a:r>
          </a:p>
          <a:p>
            <a:endParaRPr lang="en-US" sz="2200" dirty="0"/>
          </a:p>
          <a:p>
            <a:r>
              <a:rPr lang="en-US" sz="2200" dirty="0"/>
              <a:t>show </a:t>
            </a:r>
            <a:r>
              <a:rPr lang="en-US" sz="2200" dirty="0" smtClean="0"/>
              <a:t>effectiveness</a:t>
            </a:r>
          </a:p>
          <a:p>
            <a:endParaRPr lang="en-US" sz="2200" dirty="0"/>
          </a:p>
          <a:p>
            <a:r>
              <a:rPr lang="en-US" sz="2200" dirty="0" smtClean="0"/>
              <a:t>again, no one method does it all</a:t>
            </a:r>
          </a:p>
          <a:p>
            <a:r>
              <a:rPr lang="en-US" sz="2200" dirty="0" smtClean="0"/>
              <a:t>advantages and disadvantages in detail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6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731825"/>
            <a:ext cx="8725658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</a:t>
            </a:r>
            <a:r>
              <a:rPr lang="en-US" sz="2200" dirty="0" smtClean="0"/>
              <a:t>roblem </a:t>
            </a:r>
            <a:r>
              <a:rPr lang="en-US" sz="2200" dirty="0"/>
              <a:t>should be </a:t>
            </a:r>
            <a:r>
              <a:rPr lang="en-US" sz="22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interesting to </a:t>
            </a:r>
            <a:r>
              <a:rPr lang="en-US" sz="2200" dirty="0"/>
              <a:t>both the mentee and </a:t>
            </a:r>
            <a:r>
              <a:rPr lang="en-US" sz="2200" dirty="0" smtClean="0"/>
              <a:t>mentor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problem should challenge </a:t>
            </a:r>
            <a:r>
              <a:rPr lang="en-US" sz="2200" dirty="0" smtClean="0"/>
              <a:t>both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problem should be engaging to both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smtClean="0"/>
              <a:t>example 1: </a:t>
            </a:r>
            <a:r>
              <a:rPr lang="en-US" sz="2200" dirty="0"/>
              <a:t>student interested in illusory contours </a:t>
            </a:r>
            <a:r>
              <a:rPr lang="en-US" sz="2200" dirty="0">
                <a:sym typeface="Wingdings" pitchFamily="2" charset="2"/>
              </a:rPr>
              <a:t> match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example 2: </a:t>
            </a:r>
            <a:r>
              <a:rPr lang="en-US" sz="2200" dirty="0">
                <a:sym typeface="Wingdings" pitchFamily="2" charset="2"/>
              </a:rPr>
              <a:t>student interested in </a:t>
            </a:r>
            <a:r>
              <a:rPr lang="en-US" sz="2200" dirty="0" smtClean="0">
                <a:sym typeface="Wingdings" pitchFamily="2" charset="2"/>
              </a:rPr>
              <a:t>modeling drums in music</a:t>
            </a:r>
            <a:r>
              <a:rPr lang="en-US" sz="2200" dirty="0">
                <a:sym typeface="Wingdings" pitchFamily="2" charset="2"/>
              </a:rPr>
              <a:t>. </a:t>
            </a:r>
            <a:endParaRPr lang="en-US" sz="2200" dirty="0" smtClean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me </a:t>
            </a:r>
            <a:r>
              <a:rPr lang="en-US" sz="2200" dirty="0">
                <a:sym typeface="Wingdings" pitchFamily="2" charset="2"/>
              </a:rPr>
              <a:t>= </a:t>
            </a:r>
            <a:r>
              <a:rPr lang="en-US" sz="2200" dirty="0" smtClean="0">
                <a:sym typeface="Wingdings" pitchFamily="2" charset="2"/>
              </a:rPr>
              <a:t>interested </a:t>
            </a:r>
            <a:r>
              <a:rPr lang="en-US" sz="2200" dirty="0" smtClean="0">
                <a:sym typeface="Wingdings" pitchFamily="2" charset="2"/>
              </a:rPr>
              <a:t>in </a:t>
            </a:r>
            <a:r>
              <a:rPr lang="en-US" sz="2200" dirty="0" smtClean="0">
                <a:sym typeface="Wingdings" pitchFamily="2" charset="2"/>
              </a:rPr>
              <a:t>ML </a:t>
            </a:r>
            <a:r>
              <a:rPr lang="en-US" sz="2200" dirty="0">
                <a:sym typeface="Wingdings" pitchFamily="2" charset="2"/>
              </a:rPr>
              <a:t>to mine patterns in </a:t>
            </a:r>
            <a:r>
              <a:rPr lang="en-US" sz="2200" dirty="0" smtClean="0">
                <a:sym typeface="Wingdings" pitchFamily="2" charset="2"/>
              </a:rPr>
              <a:t>music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>
                <a:sym typeface="Wingdings" pitchFamily="2" charset="2"/>
              </a:rPr>
              <a:t>no </a:t>
            </a:r>
            <a:r>
              <a:rPr lang="en-US" sz="2200" dirty="0">
                <a:sym typeface="Wingdings" pitchFamily="2" charset="2"/>
              </a:rPr>
              <a:t>match. </a:t>
            </a:r>
          </a:p>
          <a:p>
            <a:endParaRPr lang="en-US" sz="2200" dirty="0">
              <a:sym typeface="Wingdings" pitchFamily="2" charset="2"/>
            </a:endParaRPr>
          </a:p>
          <a:p>
            <a:r>
              <a:rPr lang="en-US" sz="2200" dirty="0">
                <a:sym typeface="Wingdings" pitchFamily="2" charset="2"/>
              </a:rPr>
              <a:t>D</a:t>
            </a:r>
            <a:r>
              <a:rPr lang="en-US" sz="2200" dirty="0" smtClean="0">
                <a:sym typeface="Wingdings" pitchFamily="2" charset="2"/>
              </a:rPr>
              <a:t>on’t </a:t>
            </a:r>
            <a:r>
              <a:rPr lang="en-US" sz="2200" dirty="0">
                <a:sym typeface="Wingdings" pitchFamily="2" charset="2"/>
              </a:rPr>
              <a:t>be afraid to suggest a different </a:t>
            </a:r>
            <a:r>
              <a:rPr lang="en-US" sz="2200" dirty="0" smtClean="0">
                <a:sym typeface="Wingdings" pitchFamily="2" charset="2"/>
              </a:rPr>
              <a:t>direction.</a:t>
            </a:r>
          </a:p>
          <a:p>
            <a:r>
              <a:rPr lang="en-US" sz="2200" dirty="0" smtClean="0">
                <a:sym typeface="Wingdings" pitchFamily="2" charset="2"/>
              </a:rPr>
              <a:t> </a:t>
            </a:r>
          </a:p>
          <a:p>
            <a:r>
              <a:rPr lang="en-US" sz="2200" dirty="0" smtClean="0">
                <a:sym typeface="Wingdings" pitchFamily="2" charset="2"/>
              </a:rPr>
              <a:t>Goal </a:t>
            </a:r>
            <a:r>
              <a:rPr lang="en-US" sz="2200" dirty="0">
                <a:sym typeface="Wingdings" pitchFamily="2" charset="2"/>
              </a:rPr>
              <a:t>is to find a project that interests the both of you above all!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Problem Formulation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36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686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Mathematical:</a:t>
            </a:r>
          </a:p>
          <a:p>
            <a:r>
              <a:rPr lang="en-US" sz="2200" dirty="0"/>
              <a:t>can prove anything?</a:t>
            </a:r>
          </a:p>
          <a:p>
            <a:r>
              <a:rPr lang="en-US" sz="2200" dirty="0"/>
              <a:t>convergence?</a:t>
            </a:r>
          </a:p>
          <a:p>
            <a:r>
              <a:rPr lang="en-US" sz="2200" dirty="0"/>
              <a:t>any links to other papers?</a:t>
            </a:r>
          </a:p>
          <a:p>
            <a:r>
              <a:rPr lang="en-US" sz="2200" dirty="0"/>
              <a:t>can prove results on a smaller network even if results may or may not hold for larger one</a:t>
            </a:r>
          </a:p>
          <a:p>
            <a:endParaRPr lang="en-US" sz="2200" dirty="0"/>
          </a:p>
          <a:p>
            <a:r>
              <a:rPr lang="en-US" sz="2200" dirty="0"/>
              <a:t>d</a:t>
            </a:r>
            <a:r>
              <a:rPr lang="en-US" sz="2200" dirty="0" smtClean="0"/>
              <a:t>isseminate:</a:t>
            </a:r>
          </a:p>
          <a:p>
            <a:r>
              <a:rPr lang="en-US" sz="2200" dirty="0" smtClean="0"/>
              <a:t>Conference:</a:t>
            </a:r>
          </a:p>
          <a:p>
            <a:r>
              <a:rPr lang="en-US" sz="2200" dirty="0" smtClean="0"/>
              <a:t>undergrad SCURR, College </a:t>
            </a:r>
            <a:r>
              <a:rPr lang="en-US" sz="2200" dirty="0" err="1" smtClean="0"/>
              <a:t>Ugrad</a:t>
            </a:r>
            <a:r>
              <a:rPr lang="en-US" sz="2200" dirty="0" smtClean="0"/>
              <a:t> Conferences</a:t>
            </a:r>
          </a:p>
          <a:p>
            <a:r>
              <a:rPr lang="en-US" sz="2200" dirty="0" smtClean="0"/>
              <a:t>ML/AI/IP conferences: ICIP, CVPR, etc.</a:t>
            </a:r>
          </a:p>
          <a:p>
            <a:endParaRPr lang="en-US" sz="2200" dirty="0"/>
          </a:p>
          <a:p>
            <a:r>
              <a:rPr lang="en-US" sz="2200" dirty="0" smtClean="0"/>
              <a:t>Journal:</a:t>
            </a:r>
            <a:endParaRPr lang="en-US" sz="2200" dirty="0"/>
          </a:p>
          <a:p>
            <a:r>
              <a:rPr lang="en-US" sz="2200" dirty="0" smtClean="0"/>
              <a:t>SIAM SIURO</a:t>
            </a:r>
            <a:endParaRPr lang="en-US" sz="2200" dirty="0"/>
          </a:p>
          <a:p>
            <a:r>
              <a:rPr lang="en-US" sz="2200" dirty="0" smtClean="0"/>
              <a:t>Institutional undergrad research journals 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II: Deep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0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013130"/>
            <a:ext cx="5724862" cy="1846961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34" y="3272042"/>
            <a:ext cx="2597852" cy="34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01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 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3600" i="1" dirty="0">
                <a:ea typeface="新細明體" charset="0"/>
                <a:cs typeface="新細明體" charset="0"/>
              </a:rPr>
              <a:t> </a:t>
            </a:r>
            <a:r>
              <a:rPr lang="en-US" altLang="zh-TW" sz="3600" b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Application: “active contour”</a:t>
            </a:r>
            <a:endParaRPr lang="en-US" altLang="zh-TW" b="1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276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8" name="Picture 6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u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3600" y="3581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105400" y="3581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867488"/>
              </p:ext>
            </p:extLst>
          </p:nvPr>
        </p:nvGraphicFramePr>
        <p:xfrm>
          <a:off x="195263" y="1295400"/>
          <a:ext cx="9015412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Equation" r:id="rId9" imgW="3505200" imgH="673100" progId="Equation.3">
                  <p:embed/>
                </p:oleObj>
              </mc:Choice>
              <mc:Fallback>
                <p:oleObj name="Equation" r:id="rId9" imgW="3505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1295400"/>
                        <a:ext cx="9015412" cy="173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3497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40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  </a:t>
            </a:r>
            <a:r>
              <a:rPr lang="en-US" altLang="zh-TW" sz="40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Basic idea in classical active contours</a:t>
            </a:r>
            <a:endParaRPr lang="en-US" altLang="zh-TW" b="1" u="sng" dirty="0">
              <a:solidFill>
                <a:srgbClr val="CC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14400"/>
            <a:ext cx="9144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Curve evolution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and </a:t>
            </a: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deformation (internal forces):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  Min  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Length(C)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+</a:t>
            </a:r>
            <a:r>
              <a:rPr lang="en-US" altLang="zh-TW" sz="28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Area(inside(C))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000" dirty="0">
                <a:ea typeface="新細明體" charset="0"/>
                <a:cs typeface="新細明體" charset="0"/>
              </a:rPr>
              <a:t>    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217284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Boundary detection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: </a:t>
            </a:r>
            <a:r>
              <a:rPr lang="en-US" altLang="zh-TW" sz="2800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what is it? What is stopping criteria for curve?</a:t>
            </a:r>
            <a:endParaRPr lang="en-US" altLang="zh-TW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2766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Initial Curve                 Evolutions                 Detected Objects</a:t>
            </a:r>
            <a:r>
              <a:rPr lang="en-US" altLang="zh-TW" sz="2000" dirty="0">
                <a:ea typeface="新細明體" charset="0"/>
                <a:cs typeface="新細明體" charset="0"/>
              </a:rPr>
              <a:t>  </a:t>
            </a:r>
          </a:p>
        </p:txBody>
      </p:sp>
      <p:pic>
        <p:nvPicPr>
          <p:cNvPr id="8" name="Picture 6" descr="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3600" y="3581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334000" y="3581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59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572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ea typeface="新細明體" charset="0"/>
                <a:cs typeface="新細明體" charset="0"/>
              </a:rPr>
              <a:t>          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655256"/>
              </p:ext>
            </p:extLst>
          </p:nvPr>
        </p:nvGraphicFramePr>
        <p:xfrm>
          <a:off x="361950" y="838200"/>
          <a:ext cx="7835900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01" name="Equation" r:id="rId3" imgW="2603500" imgH="419100" progId="Equation.3">
                  <p:embed/>
                </p:oleObj>
              </mc:Choice>
              <mc:Fallback>
                <p:oleObj name="Equation" r:id="rId3" imgW="2603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838200"/>
                        <a:ext cx="7835900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2362200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sz="2800">
                <a:solidFill>
                  <a:srgbClr val="000000"/>
                </a:solidFill>
                <a:ea typeface="新細明體" charset="0"/>
                <a:cs typeface="新細明體" charset="0"/>
              </a:rPr>
              <a:t>where</a:t>
            </a:r>
            <a:r>
              <a:rPr lang="en-US" altLang="zh-TW">
                <a:ea typeface="新細明體" charset="0"/>
                <a:cs typeface="新細明體" charset="0"/>
              </a:rPr>
              <a:t> </a:t>
            </a: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02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769903"/>
              </p:ext>
            </p:extLst>
          </p:nvPr>
        </p:nvGraphicFramePr>
        <p:xfrm>
          <a:off x="2241550" y="2073275"/>
          <a:ext cx="428942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03" name="Equation" r:id="rId7" imgW="1676400" imgH="444500" progId="Equation.3">
                  <p:embed/>
                </p:oleObj>
              </mc:Choice>
              <mc:Fallback>
                <p:oleObj name="Equation" r:id="rId7" imgW="1676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1550" y="2073275"/>
                        <a:ext cx="4289425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2766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>
                <a:solidFill>
                  <a:srgbClr val="000000"/>
                </a:solidFill>
                <a:ea typeface="新細明體" charset="0"/>
                <a:cs typeface="新細明體" charset="0"/>
              </a:rPr>
              <a:t>       </a:t>
            </a:r>
            <a:r>
              <a:rPr lang="en-US" altLang="zh-TW" sz="2800">
                <a:solidFill>
                  <a:srgbClr val="000000"/>
                </a:solidFill>
                <a:ea typeface="新細明體" charset="0"/>
                <a:cs typeface="新細明體" charset="0"/>
              </a:rPr>
              <a:t>Fit &gt; 0                Fit &gt; 0              Fit &gt; 0            Fit ~ 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5853113"/>
            <a:ext cx="91440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Minimize: (Fitting +Regularization)</a:t>
            </a:r>
            <a:endParaRPr lang="en-US" altLang="zh-TW" i="1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Fitting not depending on gradient       detects          “contours without gradient”</a:t>
            </a:r>
          </a:p>
        </p:txBody>
      </p:sp>
      <p:pic>
        <p:nvPicPr>
          <p:cNvPr id="12" name="Picture 10" descr="outsi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insi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insou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bound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4514850" y="62865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" y="-148653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Data Fidelity Term</a:t>
            </a:r>
          </a:p>
        </p:txBody>
      </p:sp>
    </p:spTree>
    <p:extLst>
      <p:ext uri="{BB962C8B-B14F-4D97-AF65-F5344CB8AC3E}">
        <p14:creationId xmlns:p14="http://schemas.microsoft.com/office/powerpoint/2010/main" val="2410570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86581"/>
            <a:ext cx="7691719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Chan-</a:t>
            </a:r>
            <a:r>
              <a:rPr lang="en-US" sz="3600" dirty="0" err="1">
                <a:solidFill>
                  <a:srgbClr val="FF0000"/>
                </a:solidFill>
              </a:rPr>
              <a:t>Vese</a:t>
            </a:r>
            <a:r>
              <a:rPr lang="en-US" sz="3600" dirty="0">
                <a:solidFill>
                  <a:srgbClr val="FF0000"/>
                </a:solidFill>
              </a:rPr>
              <a:t> (CV)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33" y="4953429"/>
            <a:ext cx="8416047" cy="2139947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P.W. Constant Version of Mumford Shah Model</a:t>
            </a:r>
          </a:p>
          <a:p>
            <a:r>
              <a:rPr lang="en-US" sz="1800" dirty="0">
                <a:solidFill>
                  <a:srgbClr val="0432FF"/>
                </a:solidFill>
              </a:rPr>
              <a:t>Fit constant homogeneous regions while enforcing regularity on boundary of C</a:t>
            </a:r>
          </a:p>
          <a:p>
            <a:r>
              <a:rPr lang="en-US" sz="1800" dirty="0">
                <a:solidFill>
                  <a:srgbClr val="0432FF"/>
                </a:solidFill>
              </a:rPr>
              <a:t>Active Contours without Edges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738754"/>
              </p:ext>
            </p:extLst>
          </p:nvPr>
        </p:nvGraphicFramePr>
        <p:xfrm>
          <a:off x="0" y="1080216"/>
          <a:ext cx="91440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9" name="Equation" r:id="rId3" imgW="2882900" imgH="711200" progId="Equation.3">
                  <p:embed/>
                </p:oleObj>
              </mc:Choice>
              <mc:Fallback>
                <p:oleObj name="Equation" r:id="rId3" imgW="28829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80216"/>
                        <a:ext cx="9144000" cy="226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8600" y="467928"/>
            <a:ext cx="845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00FF"/>
                </a:solidFill>
                <a:ea typeface="新細明體" charset="0"/>
                <a:cs typeface="新細明體" charset="0"/>
              </a:rPr>
              <a:t>       </a:t>
            </a:r>
            <a:r>
              <a:rPr lang="en-US" altLang="zh-TW" sz="3200" dirty="0">
                <a:solidFill>
                  <a:srgbClr val="0000FF"/>
                </a:solidFill>
                <a:ea typeface="新細明體" charset="0"/>
                <a:cs typeface="新細明體" charset="0"/>
              </a:rPr>
              <a:t>Fitting + Regularization terms (length, area) 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" y="3725116"/>
            <a:ext cx="88392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C</a:t>
            </a: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= boundary of an open and bounded domain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|C|</a:t>
            </a:r>
            <a:r>
              <a:rPr lang="en-US" altLang="zh-TW" sz="22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= the length of the boundary-curve </a:t>
            </a:r>
            <a:r>
              <a:rPr lang="en-US" altLang="zh-TW" sz="2200" i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68347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29200" y="609600"/>
            <a:ext cx="41148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dirty="0">
                <a:ea typeface="新細明體" charset="0"/>
                <a:cs typeface="新細明體" charset="0"/>
              </a:rPr>
              <a:t>        </a:t>
            </a:r>
            <a:r>
              <a:rPr lang="en-US" altLang="zh-TW" sz="3200" b="1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Advantages</a:t>
            </a:r>
            <a:endParaRPr lang="en-US" altLang="zh-TW" sz="32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Automatically detects interior contours!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Works very well for concave objects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Robust </a:t>
            </a:r>
            <a:r>
              <a:rPr lang="en-US" altLang="zh-TW" sz="2400" dirty="0" err="1">
                <a:solidFill>
                  <a:srgbClr val="000000"/>
                </a:solidFill>
                <a:ea typeface="新細明體" charset="0"/>
                <a:cs typeface="新細明體" charset="0"/>
              </a:rPr>
              <a:t>w.r.t</a:t>
            </a: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. noise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Detects blurred contours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432FF"/>
                </a:solidFill>
                <a:ea typeface="新細明體" charset="0"/>
                <a:cs typeface="新細明體" charset="0"/>
              </a:rPr>
              <a:t>The initial curve can be placed anywhere!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Allows for automatic change of topologies</a:t>
            </a:r>
          </a:p>
          <a:p>
            <a:pPr eaLnBrk="0" hangingPunct="0">
              <a:spcBef>
                <a:spcPct val="50000"/>
              </a:spcBef>
              <a:defRPr/>
            </a:pPr>
            <a:endParaRPr lang="zh-TW" altLang="en-US" sz="2800" dirty="0">
              <a:solidFill>
                <a:srgbClr val="00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8600" y="0"/>
            <a:ext cx="769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rgbClr val="000000"/>
                </a:solidFill>
                <a:ea typeface="新細明體" charset="0"/>
                <a:cs typeface="新細明體" charset="0"/>
              </a:rPr>
              <a:t>                   </a:t>
            </a:r>
            <a:r>
              <a:rPr lang="en-US" altLang="zh-TW" sz="3600" b="1" i="1" u="sng" dirty="0">
                <a:solidFill>
                  <a:srgbClr val="CC0000"/>
                </a:solidFill>
                <a:ea typeface="新細明體" charset="0"/>
                <a:cs typeface="新細明體" charset="0"/>
              </a:rPr>
              <a:t>Experimental Results</a:t>
            </a: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11076"/>
              </p:ext>
            </p:extLst>
          </p:nvPr>
        </p:nvGraphicFramePr>
        <p:xfrm>
          <a:off x="1219200" y="762000"/>
          <a:ext cx="24384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4" name="Equation" r:id="rId3" imgW="1040948" imgH="177723" progId="Equation.3">
                  <p:embed/>
                </p:oleObj>
              </mc:Choice>
              <mc:Fallback>
                <p:oleObj name="Equation" r:id="rId3" imgW="1040948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762000"/>
                        <a:ext cx="243840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295400"/>
            <a:ext cx="230886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94" y="1295400"/>
            <a:ext cx="2308634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48" y="3813770"/>
            <a:ext cx="2400300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723" y="3801070"/>
            <a:ext cx="24003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7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Convex Relaxed CV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720A4B-6176-904D-9DDF-E49E85E53380}"/>
              </a:ext>
            </a:extLst>
          </p:cNvPr>
          <p:cNvSpPr/>
          <p:nvPr/>
        </p:nvSpPr>
        <p:spPr>
          <a:xfrm>
            <a:off x="8436" y="644523"/>
            <a:ext cx="8257687" cy="206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Partition boundaries in MS &amp; Potts model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rep’d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by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0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Norm:                      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Gradient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distribn’s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mostly vertical and horizontal in natural images.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1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-αL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TV norm is better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approx’n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to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0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via level lines than L</a:t>
            </a:r>
            <a:r>
              <a:rPr lang="en-US" sz="2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 TV.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  <a:latin typeface="Calibri"/>
                <a:cs typeface="Calibri"/>
              </a:rPr>
              <a:t>α chosen based on gradient </a:t>
            </a:r>
            <a:r>
              <a:rPr lang="en-US" sz="2200" dirty="0" err="1">
                <a:solidFill>
                  <a:srgbClr val="0432FF"/>
                </a:solidFill>
                <a:latin typeface="Calibri"/>
                <a:cs typeface="Calibri"/>
              </a:rPr>
              <a:t>distrib’s</a:t>
            </a: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6B0122-4F94-A94D-84F1-FE679F88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295" y="786042"/>
            <a:ext cx="1725225" cy="40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1567F9-C644-CF4B-A843-A07268EBC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5" y="2714192"/>
            <a:ext cx="4018448" cy="409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787823-E4E0-0F4D-A879-14047A1D0F1D}"/>
              </a:ext>
            </a:extLst>
          </p:cNvPr>
          <p:cNvSpPr txBox="1"/>
          <p:nvPr/>
        </p:nvSpPr>
        <p:spPr>
          <a:xfrm>
            <a:off x="4823606" y="3515485"/>
            <a:ext cx="3725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baseline="-25000" dirty="0"/>
              <a:t>1 </a:t>
            </a:r>
            <a:r>
              <a:rPr lang="en-US" sz="2400" dirty="0"/>
              <a:t>- 0.5L</a:t>
            </a:r>
            <a:r>
              <a:rPr lang="en-US" sz="2400" baseline="-25000" dirty="0"/>
              <a:t>2</a:t>
            </a:r>
            <a:r>
              <a:rPr lang="en-US" sz="2400" dirty="0"/>
              <a:t> closer to L</a:t>
            </a:r>
            <a:r>
              <a:rPr lang="en-US" sz="2400" baseline="-25000" dirty="0"/>
              <a:t>0</a:t>
            </a:r>
            <a:r>
              <a:rPr lang="en-US" sz="2400" dirty="0"/>
              <a:t> than:</a:t>
            </a:r>
          </a:p>
          <a:p>
            <a:r>
              <a:rPr lang="en-US" sz="2400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, L</a:t>
            </a:r>
            <a:r>
              <a:rPr lang="en-US" sz="2400" baseline="-25000" dirty="0"/>
              <a:t>2</a:t>
            </a:r>
            <a:r>
              <a:rPr lang="en-US" sz="2400" dirty="0"/>
              <a:t>, and L</a:t>
            </a:r>
            <a:r>
              <a:rPr lang="en-US" sz="2400" baseline="-25000" dirty="0"/>
              <a:t>1 </a:t>
            </a:r>
            <a:r>
              <a:rPr lang="en-US" sz="2400" dirty="0"/>
              <a:t>- L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B0F507-3A2F-F442-81D6-7C7DB5CF1CCB}"/>
              </a:ext>
            </a:extLst>
          </p:cNvPr>
          <p:cNvSpPr txBox="1"/>
          <p:nvPr/>
        </p:nvSpPr>
        <p:spPr>
          <a:xfrm>
            <a:off x="4258573" y="5215073"/>
            <a:ext cx="171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 lines plot</a:t>
            </a:r>
          </a:p>
        </p:txBody>
      </p:sp>
    </p:spTree>
    <p:extLst>
      <p:ext uri="{BB962C8B-B14F-4D97-AF65-F5344CB8AC3E}">
        <p14:creationId xmlns:p14="http://schemas.microsoft.com/office/powerpoint/2010/main" val="3808649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6" y="1362945"/>
            <a:ext cx="2874241" cy="302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449" y="1362945"/>
            <a:ext cx="2873139" cy="30266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6141" y="-240632"/>
            <a:ext cx="769171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Shape Prior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9966" y="609980"/>
            <a:ext cx="55901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are Shape Priors Needed?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10335" y="2848337"/>
            <a:ext cx="1048876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8703" y="4577403"/>
            <a:ext cx="7278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Example of MS Segmentation Without Shape!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898" y="5446350"/>
            <a:ext cx="87162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Difficult Cases: Clutter, Regions w/ non-uniform intensities, Occluded Objects</a:t>
            </a:r>
          </a:p>
          <a:p>
            <a:pPr marL="285750" indent="-285750">
              <a:buFont typeface="Arial"/>
              <a:buChar char="•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 Must be compatible with Segmentation Models i.e. both can be minimized</a:t>
            </a:r>
          </a:p>
        </p:txBody>
      </p:sp>
    </p:spTree>
    <p:extLst>
      <p:ext uri="{BB962C8B-B14F-4D97-AF65-F5344CB8AC3E}">
        <p14:creationId xmlns:p14="http://schemas.microsoft.com/office/powerpoint/2010/main" val="139104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Cliques Invariant Signature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19600" y="10668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Motivatation</a:t>
            </a:r>
            <a:r>
              <a:rPr lang="en-US" sz="2000" dirty="0"/>
              <a:t>: </a:t>
            </a:r>
          </a:p>
          <a:p>
            <a:r>
              <a:rPr lang="en-US" sz="2000" dirty="0"/>
              <a:t>Bending Invariant Signatures</a:t>
            </a:r>
          </a:p>
          <a:p>
            <a:r>
              <a:rPr lang="en-US" sz="2000" dirty="0" err="1"/>
              <a:t>Elad</a:t>
            </a:r>
            <a:r>
              <a:rPr lang="en-US" sz="2000" dirty="0"/>
              <a:t> and Kimmel 03’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289740" y="712586"/>
            <a:ext cx="4217718" cy="3429001"/>
            <a:chOff x="990600" y="2133600"/>
            <a:chExt cx="3581400" cy="2743200"/>
          </a:xfrm>
        </p:grpSpPr>
        <p:sp>
          <p:nvSpPr>
            <p:cNvPr id="16" name="TextBox 15"/>
            <p:cNvSpPr txBox="1"/>
            <p:nvPr/>
          </p:nvSpPr>
          <p:spPr>
            <a:xfrm>
              <a:off x="3581400" y="2587823"/>
              <a:ext cx="6858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/>
                </a:rPr>
                <a:t>r</a:t>
              </a:r>
              <a:r>
                <a:rPr lang="en-US" b="1" baseline="-25000" dirty="0">
                  <a:latin typeface="Arial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7000" y="2133600"/>
              <a:ext cx="5334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/>
                </a:rPr>
                <a:t>r</a:t>
              </a:r>
              <a:r>
                <a:rPr lang="en-US" b="1" baseline="-25000" dirty="0">
                  <a:latin typeface="Arial"/>
                </a:rPr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00200" y="22068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/>
                </a:rPr>
                <a:t>r</a:t>
              </a:r>
              <a:r>
                <a:rPr lang="en-US" b="1" baseline="-25000" dirty="0">
                  <a:latin typeface="Arial"/>
                </a:rPr>
                <a:t>3</a:t>
              </a:r>
            </a:p>
          </p:txBody>
        </p:sp>
        <p:grpSp>
          <p:nvGrpSpPr>
            <p:cNvPr id="5" name="Group 24"/>
            <p:cNvGrpSpPr/>
            <p:nvPr/>
          </p:nvGrpSpPr>
          <p:grpSpPr>
            <a:xfrm>
              <a:off x="990600" y="2362200"/>
              <a:ext cx="2971800" cy="2514600"/>
              <a:chOff x="990600" y="2362200"/>
              <a:chExt cx="2971800" cy="25146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066800" y="2438400"/>
                <a:ext cx="2819400" cy="236220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438400" y="2362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52800" y="26670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90600" y="34290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810000" y="3505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352800" y="44196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95400" y="42672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362200" y="47244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524000" y="2590800"/>
                <a:ext cx="152400" cy="15240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/>
              <p:cNvCxnSpPr>
                <a:stCxn id="7" idx="2"/>
              </p:cNvCxnSpPr>
              <p:nvPr/>
            </p:nvCxnSpPr>
            <p:spPr>
              <a:xfrm rot="10800000">
                <a:off x="2568482" y="2460718"/>
                <a:ext cx="784318" cy="28248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7" idx="3"/>
                <a:endCxn id="15" idx="6"/>
              </p:cNvCxnSpPr>
              <p:nvPr/>
            </p:nvCxnSpPr>
            <p:spPr>
              <a:xfrm rot="5400000" flipH="1">
                <a:off x="2460718" y="1882682"/>
                <a:ext cx="130082" cy="16987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8" idx="6"/>
              </p:cNvCxnSpPr>
              <p:nvPr/>
            </p:nvCxnSpPr>
            <p:spPr>
              <a:xfrm rot="10800000" flipV="1">
                <a:off x="1143000" y="2819400"/>
                <a:ext cx="2209800" cy="6858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7" idx="4"/>
                <a:endCxn id="13" idx="7"/>
              </p:cNvCxnSpPr>
              <p:nvPr/>
            </p:nvCxnSpPr>
            <p:spPr>
              <a:xfrm rot="5400000">
                <a:off x="1692182" y="2552700"/>
                <a:ext cx="1470118" cy="20035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7" idx="4"/>
                <a:endCxn id="14" idx="0"/>
              </p:cNvCxnSpPr>
              <p:nvPr/>
            </p:nvCxnSpPr>
            <p:spPr>
              <a:xfrm rot="5400000">
                <a:off x="1981200" y="3276600"/>
                <a:ext cx="1905000" cy="9906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7" idx="4"/>
                <a:endCxn id="12" idx="0"/>
              </p:cNvCxnSpPr>
              <p:nvPr/>
            </p:nvCxnSpPr>
            <p:spPr>
              <a:xfrm rot="5400000">
                <a:off x="2628900" y="3619500"/>
                <a:ext cx="16002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7" idx="4"/>
                <a:endCxn id="11" idx="1"/>
              </p:cNvCxnSpPr>
              <p:nvPr/>
            </p:nvCxnSpPr>
            <p:spPr>
              <a:xfrm rot="16200000" flipH="1">
                <a:off x="3276600" y="2971800"/>
                <a:ext cx="708118" cy="40331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962400" y="34260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/>
                </a:rPr>
                <a:t>r</a:t>
              </a:r>
              <a:r>
                <a:rPr lang="en-US" b="1" baseline="-25000" dirty="0" err="1">
                  <a:latin typeface="Arial"/>
                </a:rPr>
                <a:t>n</a:t>
              </a:r>
              <a:endParaRPr lang="en-US" b="1" baseline="-25000" dirty="0">
                <a:latin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81400" y="4416623"/>
              <a:ext cx="609600" cy="29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/>
                </a:rPr>
                <a:t>r</a:t>
              </a:r>
              <a:r>
                <a:rPr lang="en-US" b="1" baseline="-25000" dirty="0">
                  <a:latin typeface="Arial"/>
                </a:rPr>
                <a:t>n-1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19100" y="5147462"/>
            <a:ext cx="842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Incorporation into: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Geodesic Active Contours (Snakes)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Polygonal Implementation of the P.W. Constant MS Model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4495800" y="2895600"/>
          <a:ext cx="402336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2" name="Equation" r:id="rId3" imgW="1676160" imgH="380880" progId="Equation.3">
                  <p:embed/>
                </p:oleObj>
              </mc:Choice>
              <mc:Fallback>
                <p:oleObj name="Equation" r:id="rId3" imgW="16761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895600"/>
                        <a:ext cx="402336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886200" y="38055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/>
              </a:rPr>
              <a:t>r</a:t>
            </a:r>
            <a:r>
              <a:rPr lang="en-US" sz="2400" b="1" baseline="-25000" dirty="0" err="1">
                <a:latin typeface="Calibri"/>
              </a:rPr>
              <a:t>i</a:t>
            </a:r>
            <a:r>
              <a:rPr lang="en-US" sz="2400" dirty="0"/>
              <a:t>: pts. lying on reference shape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6200" y="43434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/>
              </a:rPr>
              <a:t>p</a:t>
            </a:r>
            <a:r>
              <a:rPr lang="en-US" sz="2400" b="1" baseline="-25000" dirty="0">
                <a:latin typeface="Calibri"/>
              </a:rPr>
              <a:t>i</a:t>
            </a:r>
            <a:r>
              <a:rPr lang="en-US" sz="2400" dirty="0"/>
              <a:t>: pts. lying on some evolving contour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5800" y="2286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Calibri"/>
              </a:rPr>
              <a:t>Intervertex</a:t>
            </a:r>
            <a:r>
              <a:rPr lang="en-US" sz="2400" dirty="0">
                <a:solidFill>
                  <a:srgbClr val="0000FF"/>
                </a:solidFill>
                <a:latin typeface="Calibri"/>
              </a:rPr>
              <a:t> Distances: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365908" y="875859"/>
            <a:ext cx="8725658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keep a list of potential undergrad research problems either of your own curiosity or from your research.</a:t>
            </a:r>
          </a:p>
          <a:p>
            <a:endParaRPr lang="en-US" sz="2200" dirty="0"/>
          </a:p>
          <a:p>
            <a:r>
              <a:rPr lang="en-US" sz="2200" dirty="0" smtClean="0"/>
              <a:t>flexibility is usually key as research tends to different directions quickly.</a:t>
            </a:r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I know I’m just stating the obvious! :)</a:t>
            </a:r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Problem Formulation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350CA1-0DE4-2647-AB22-1D73F6C6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9" y="12622574"/>
            <a:ext cx="11468319" cy="158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F34950-DBA1-2441-8265-26D284C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18" y="14196678"/>
            <a:ext cx="3752312" cy="738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50561E-3914-7D4C-BA2A-4F550768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9" y="12774974"/>
            <a:ext cx="11468319" cy="158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093FDE-D51F-5243-BB80-A0B6A4C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18" y="14349078"/>
            <a:ext cx="3752312" cy="738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24396A-C330-5E4E-96A6-A0D402D5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149" y="12927374"/>
            <a:ext cx="11468319" cy="158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1A2C5E-DE71-A746-B53A-D4915B05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818" y="14501478"/>
            <a:ext cx="3752312" cy="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27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3041" y="-193620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Cliques Shape Matching Energy</a:t>
            </a:r>
          </a:p>
        </p:txBody>
      </p:sp>
      <p:pic>
        <p:nvPicPr>
          <p:cNvPr id="26" name="Picture 2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78" y="976116"/>
            <a:ext cx="5816600" cy="304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14" y="1446422"/>
            <a:ext cx="4292600" cy="660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1180" y="245610"/>
            <a:ext cx="1950446" cy="2233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1180" y="2624551"/>
            <a:ext cx="1963536" cy="2233335"/>
          </a:xfrm>
          <a:prstGeom prst="rect">
            <a:avLst/>
          </a:prstGeom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78" y="2504019"/>
            <a:ext cx="52832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30" y="3857238"/>
            <a:ext cx="6614314" cy="10369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4178" y="5028612"/>
            <a:ext cx="6030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‘s’: scale parameter to be </a:t>
            </a:r>
            <a:r>
              <a:rPr lang="en-US" sz="2200" dirty="0" err="1"/>
              <a:t>min’d</a:t>
            </a:r>
            <a:r>
              <a:rPr lang="en-US" sz="2200" dirty="0"/>
              <a:t> over as well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Invariance to Rigid Motion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Scale Invariance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130" y="3195046"/>
            <a:ext cx="406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Shape Matching Energy: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86178" y="1187340"/>
            <a:ext cx="1601190" cy="2863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5" idx="3"/>
          </p:cNvCxnSpPr>
          <p:nvPr/>
        </p:nvCxnSpPr>
        <p:spPr>
          <a:xfrm>
            <a:off x="5752778" y="2669119"/>
            <a:ext cx="1706801" cy="7130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560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6141" y="-119046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>
                <a:solidFill>
                  <a:srgbClr val="FF0000"/>
                </a:solidFill>
              </a:rPr>
              <a:t>Proposed Model</a:t>
            </a:r>
          </a:p>
        </p:txBody>
      </p:sp>
      <p:pic>
        <p:nvPicPr>
          <p:cNvPr id="10" name="Picture 9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334" y="1135165"/>
            <a:ext cx="8701549" cy="24334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43262" y="4231916"/>
            <a:ext cx="5497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Polygonal CV Model + Shape!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8298" y="3161199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mmi10"/>
                <a:ea typeface="cmmi10"/>
                <a:cs typeface="cmmi10"/>
              </a:rPr>
              <a:t>®</a:t>
            </a:r>
            <a:r>
              <a:rPr lang="en-US" sz="2400" dirty="0"/>
              <a:t>: shape strength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62" y="3546391"/>
            <a:ext cx="3994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mmi10"/>
                <a:ea typeface="cmmi10"/>
                <a:cs typeface="cmmi10"/>
              </a:rPr>
              <a:t>§</a:t>
            </a:r>
            <a:r>
              <a:rPr lang="en-US" sz="2400" dirty="0"/>
              <a:t>: Evolving Polygonal Curve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7552" y="5224520"/>
            <a:ext cx="717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Best </a:t>
            </a:r>
            <a:r>
              <a:rPr lang="en-US" sz="2400" dirty="0" err="1"/>
              <a:t>approx</a:t>
            </a:r>
            <a:r>
              <a:rPr lang="en-US" sz="2400" dirty="0"/>
              <a:t> of ‘f’ in </a:t>
            </a:r>
            <a:r>
              <a:rPr lang="en-US" sz="2400" dirty="0">
                <a:latin typeface="Calisto MT"/>
              </a:rPr>
              <a:t>L</a:t>
            </a:r>
            <a:r>
              <a:rPr lang="en-US" sz="2400" baseline="30000" dirty="0">
                <a:latin typeface="Calisto MT"/>
              </a:rPr>
              <a:t>2</a:t>
            </a:r>
            <a:r>
              <a:rPr lang="en-US" sz="2400" dirty="0"/>
              <a:t> sense taking 2 values </a:t>
            </a:r>
            <a:r>
              <a:rPr lang="en-US" sz="2400" dirty="0">
                <a:latin typeface="Calisto MT"/>
              </a:rPr>
              <a:t>c</a:t>
            </a:r>
            <a:r>
              <a:rPr lang="en-US" sz="2400" baseline="-25000" dirty="0">
                <a:latin typeface="Calisto MT"/>
              </a:rPr>
              <a:t>1</a:t>
            </a:r>
            <a:r>
              <a:rPr lang="en-US" sz="2400" dirty="0"/>
              <a:t> and </a:t>
            </a:r>
            <a:r>
              <a:rPr lang="en-US" sz="2400" dirty="0">
                <a:latin typeface="Calisto MT"/>
              </a:rPr>
              <a:t>c</a:t>
            </a:r>
            <a:r>
              <a:rPr lang="en-US" sz="2400" baseline="-25000" dirty="0">
                <a:latin typeface="Calisto MT"/>
              </a:rPr>
              <a:t>2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7552" y="5892315"/>
            <a:ext cx="590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While Enforcing </a:t>
            </a:r>
            <a:r>
              <a:rPr lang="en-US" sz="2400" dirty="0">
                <a:latin typeface="cmmi10"/>
                <a:ea typeface="cmmi10"/>
                <a:cs typeface="cmmi10"/>
              </a:rPr>
              <a:t>§</a:t>
            </a:r>
            <a:r>
              <a:rPr lang="en-US" sz="2400" dirty="0"/>
              <a:t> matches reference shape</a:t>
            </a:r>
          </a:p>
        </p:txBody>
      </p:sp>
    </p:spTree>
    <p:extLst>
      <p:ext uri="{BB962C8B-B14F-4D97-AF65-F5344CB8AC3E}">
        <p14:creationId xmlns:p14="http://schemas.microsoft.com/office/powerpoint/2010/main" val="3406146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974" y="2249238"/>
            <a:ext cx="247559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16" y="2249237"/>
            <a:ext cx="2440417" cy="283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5368" y="5547895"/>
            <a:ext cx="171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With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4169" y="5547895"/>
            <a:ext cx="214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Without Shape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6561" y="-13230"/>
            <a:ext cx="8277312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Shape Prior Segmentation</a:t>
            </a:r>
          </a:p>
        </p:txBody>
      </p:sp>
    </p:spTree>
    <p:extLst>
      <p:ext uri="{BB962C8B-B14F-4D97-AF65-F5344CB8AC3E}">
        <p14:creationId xmlns:p14="http://schemas.microsoft.com/office/powerpoint/2010/main" val="487914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99" y="-318430"/>
            <a:ext cx="8277312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Shape Prior Segmentation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9" y="728659"/>
            <a:ext cx="1847385" cy="2115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429" y="728660"/>
            <a:ext cx="1835150" cy="211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93" y="728660"/>
            <a:ext cx="1835151" cy="2115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024" y="2818496"/>
            <a:ext cx="207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Learned Ref Shape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9576" y="281849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to be Segmented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9469" y="2818496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 </a:t>
            </a:r>
            <a:r>
              <a:rPr lang="en-US" dirty="0" err="1"/>
              <a:t>Juxt’d</a:t>
            </a:r>
            <a:r>
              <a:rPr lang="en-US" dirty="0"/>
              <a:t> on Image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9" y="3623106"/>
            <a:ext cx="1830629" cy="2112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833" y="3623106"/>
            <a:ext cx="1844711" cy="2112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435" y="3623106"/>
            <a:ext cx="1830629" cy="2112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472" y="3623106"/>
            <a:ext cx="1818505" cy="2112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9596" y="8382816"/>
            <a:ext cx="335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Final Segmented Image!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3515" y="6157861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mi10"/>
                <a:ea typeface="cmmi10"/>
                <a:cs typeface="cmmi10"/>
              </a:rPr>
              <a:t>®</a:t>
            </a:r>
            <a:r>
              <a:rPr lang="en-US" dirty="0"/>
              <a:t> = 0.1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5608" y="6149386"/>
            <a:ext cx="90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mi10"/>
                <a:ea typeface="cmmi10"/>
                <a:cs typeface="cmmi10"/>
              </a:rPr>
              <a:t>®</a:t>
            </a:r>
            <a:r>
              <a:rPr lang="en-US" dirty="0"/>
              <a:t> = 0.5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42324" y="6157861"/>
            <a:ext cx="90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mi10"/>
                <a:ea typeface="cmmi10"/>
                <a:cs typeface="cmmi10"/>
              </a:rPr>
              <a:t>®</a:t>
            </a:r>
            <a:r>
              <a:rPr lang="en-US" dirty="0"/>
              <a:t> = 1.0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5804" y="5749116"/>
            <a:ext cx="270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Final </a:t>
            </a:r>
            <a:r>
              <a:rPr lang="en-US" sz="2400" dirty="0" err="1">
                <a:solidFill>
                  <a:srgbClr val="0000FF"/>
                </a:solidFill>
              </a:rPr>
              <a:t>Seg’d</a:t>
            </a:r>
            <a:r>
              <a:rPr lang="en-US" sz="2400" dirty="0">
                <a:solidFill>
                  <a:srgbClr val="0000FF"/>
                </a:solidFill>
              </a:rPr>
              <a:t>. Image!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28701" y="6619896"/>
            <a:ext cx="48912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710" y="6137970"/>
            <a:ext cx="158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Increasing </a:t>
            </a:r>
          </a:p>
          <a:p>
            <a:pPr algn="ctr"/>
            <a:r>
              <a:rPr lang="en-US" dirty="0"/>
              <a:t>shape strength</a:t>
            </a:r>
          </a:p>
        </p:txBody>
      </p:sp>
    </p:spTree>
    <p:extLst>
      <p:ext uri="{BB962C8B-B14F-4D97-AF65-F5344CB8AC3E}">
        <p14:creationId xmlns:p14="http://schemas.microsoft.com/office/powerpoint/2010/main" val="96641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56521"/>
            <a:ext cx="7691719" cy="1143000"/>
          </a:xfrm>
        </p:spPr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</a:rPr>
              <a:t>Disocclusion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74" y="989265"/>
            <a:ext cx="8920370" cy="24599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7738" y="4637735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R: Occluded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31" y="4724401"/>
            <a:ext cx="16637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273" y="4724401"/>
            <a:ext cx="1663700" cy="1917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63714" y="3946177"/>
            <a:ext cx="216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Occluded Region: 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218947" y="4342155"/>
            <a:ext cx="0" cy="76449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060" y="3751424"/>
            <a:ext cx="3046443" cy="7540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7738" y="5127238"/>
            <a:ext cx="26500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</a:rPr>
              <a:t>Don’t fit data in 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00132" y="1997701"/>
            <a:ext cx="1381985" cy="1660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57503" y="1997701"/>
            <a:ext cx="2724320" cy="1991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75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6141" y="-256521"/>
            <a:ext cx="7691719" cy="1143000"/>
          </a:xfrm>
        </p:spPr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</a:rPr>
              <a:t>Disocclusion</a:t>
            </a:r>
            <a:r>
              <a:rPr lang="en-US" sz="4000" dirty="0">
                <a:solidFill>
                  <a:srgbClr val="FF0000"/>
                </a:solidFill>
              </a:rPr>
              <a:t> 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5" y="659063"/>
            <a:ext cx="1663700" cy="191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324" y="2825737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144x144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84" y="659063"/>
            <a:ext cx="1663700" cy="191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3373" y="2823243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500x500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588" y="3237667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Learned reference shape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6215" y="3235173"/>
            <a:ext cx="178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Occluded Image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48" y="659063"/>
            <a:ext cx="1663700" cy="191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54" y="4175626"/>
            <a:ext cx="1638300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452" y="4175626"/>
            <a:ext cx="1651000" cy="1943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733" y="4162926"/>
            <a:ext cx="1689100" cy="1955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4448" y="2900947"/>
            <a:ext cx="171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 difference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1" y="6245545"/>
            <a:ext cx="158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contour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1660" y="6193317"/>
            <a:ext cx="149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evolved</a:t>
            </a:r>
          </a:p>
          <a:p>
            <a:pPr algn="ctr"/>
            <a:r>
              <a:rPr lang="en-US" dirty="0"/>
              <a:t> contour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6305" y="619331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Disoccluded</a:t>
            </a:r>
            <a:r>
              <a:rPr lang="en-US" dirty="0"/>
              <a:t> contour</a:t>
            </a:r>
          </a:p>
          <a:p>
            <a:pPr algn="ctr"/>
            <a:r>
              <a:rPr lang="en-US" dirty="0"/>
              <a:t> w/ true image</a:t>
            </a:r>
          </a:p>
        </p:txBody>
      </p:sp>
    </p:spTree>
    <p:extLst>
      <p:ext uri="{BB962C8B-B14F-4D97-AF65-F5344CB8AC3E}">
        <p14:creationId xmlns:p14="http://schemas.microsoft.com/office/powerpoint/2010/main" val="2685320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6" y="917826"/>
            <a:ext cx="1992601" cy="2130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52" y="917826"/>
            <a:ext cx="1992601" cy="2130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693" y="917826"/>
            <a:ext cx="2007930" cy="2130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888" y="4284613"/>
            <a:ext cx="1860682" cy="2130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963" y="6400381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711" y="3270290"/>
            <a:ext cx="13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curve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1132" y="3283661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Prior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7763" y="3243553"/>
            <a:ext cx="11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Prior!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435" y="4149561"/>
            <a:ext cx="5852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Fuselage matches tarmac.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2 completely different intensities in plane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80" y="133685"/>
            <a:ext cx="927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Shape Prior Segmentation: Very Difficult Case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801" y="5000617"/>
            <a:ext cx="49866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Very difficult segmentation!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41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71617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Ongoing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038982"/>
            <a:ext cx="8191091" cy="562781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Convergence proof of the DCA algorithm for proposed model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ways of achieving/exploiting directional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sparsity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Shape Prior Segmentation: Modeling both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occluders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shapes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Neural Network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 semantic segmentation. Interplay between a trained model and a mathematical one. Not a 2 step approach but a synergistic one.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Using CNN’s for applications to spatially varying blind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deconvolution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Stochastic Primal Dual methods for Neural Network Optimization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Convex relaxation techniques for NN’s. Some work done on quantizing weights.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Xin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 et al. ‘18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15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013130"/>
            <a:ext cx="5724862" cy="1846961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34" y="3272042"/>
            <a:ext cx="2597852" cy="34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2AB723-52D8-9F45-B31A-23786BC92100}"/>
              </a:ext>
            </a:extLst>
          </p:cNvPr>
          <p:cNvSpPr/>
          <p:nvPr/>
        </p:nvSpPr>
        <p:spPr>
          <a:xfrm>
            <a:off x="117136" y="639708"/>
            <a:ext cx="9026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ym typeface="Wingdings" pitchFamily="2" charset="2"/>
              </a:rPr>
              <a:t>What is Segmentation:</a:t>
            </a:r>
            <a:endParaRPr lang="en-US" sz="2200" dirty="0">
              <a:sym typeface="Wingdings" pitchFamily="2" charset="2"/>
            </a:endParaRPr>
          </a:p>
          <a:p>
            <a:r>
              <a:rPr lang="en-US" sz="2200" dirty="0" smtClean="0">
                <a:sym typeface="Wingdings" pitchFamily="2" charset="2"/>
              </a:rPr>
              <a:t>Computer Vision Task: find the boundaries of salient regions in an image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267141"/>
            <a:ext cx="7691719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Case study 1: Image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527" y="49028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4" y="4285606"/>
            <a:ext cx="3111007" cy="2128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16" y="4285606"/>
            <a:ext cx="3071628" cy="2128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6" y="1985093"/>
            <a:ext cx="3175000" cy="212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6" y="1985093"/>
            <a:ext cx="3162300" cy="212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316" y="1985093"/>
            <a:ext cx="2527300" cy="20189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644" y="4207917"/>
            <a:ext cx="2540000" cy="21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999" y="-80203"/>
            <a:ext cx="8065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Image Segmentation: Motivation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5442" y="566128"/>
            <a:ext cx="5399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Recall the Los Angeles Riots of 1992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7" y="686514"/>
            <a:ext cx="24892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0" y="1086670"/>
            <a:ext cx="508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900" y="4013200"/>
            <a:ext cx="38100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42" y="4096036"/>
            <a:ext cx="4372922" cy="27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610" y="566128"/>
            <a:ext cx="930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High Point of Riots: Reginald Denny Beaten Mercilessly on Nat’l. TV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745" y="1085511"/>
            <a:ext cx="4536415" cy="340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6" y="4058640"/>
            <a:ext cx="3654357" cy="2748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5" y="1085512"/>
            <a:ext cx="4183194" cy="2897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563" y="-80203"/>
            <a:ext cx="8716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Image Segmentation: Some Motivation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5488" y="4848581"/>
            <a:ext cx="2567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Public Outrage!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9921" y="5489373"/>
            <a:ext cx="333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Perpetrators at large!</a:t>
            </a:r>
          </a:p>
        </p:txBody>
      </p:sp>
    </p:spTree>
    <p:extLst>
      <p:ext uri="{BB962C8B-B14F-4D97-AF65-F5344CB8AC3E}">
        <p14:creationId xmlns:p14="http://schemas.microsoft.com/office/powerpoint/2010/main" val="104339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4" y="986122"/>
            <a:ext cx="8967527" cy="5349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1" y="25136"/>
            <a:ext cx="926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Calculus Based Image Processing Used to Enhance Footage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725" y="534701"/>
            <a:ext cx="7385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</a:rPr>
              <a:t>Cognitech</a:t>
            </a:r>
            <a:r>
              <a:rPr lang="en-US" sz="2200" dirty="0">
                <a:solidFill>
                  <a:srgbClr val="0000FF"/>
                </a:solidFill>
              </a:rPr>
              <a:t> and UCLA Image Processing Group Help LAPD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8C67D8D-0528-334F-A4A2-FB6F9967FF4A}"/>
              </a:ext>
            </a:extLst>
          </p:cNvPr>
          <p:cNvCxnSpPr>
            <a:cxnSpLocks/>
          </p:cNvCxnSpPr>
          <p:nvPr/>
        </p:nvCxnSpPr>
        <p:spPr>
          <a:xfrm flipH="1">
            <a:off x="7124700" y="5412291"/>
            <a:ext cx="444500" cy="38674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1060A101-2FAD-5E44-9B16-1F1A073A21AF}"/>
              </a:ext>
            </a:extLst>
          </p:cNvPr>
          <p:cNvCxnSpPr>
            <a:cxnSpLocks/>
          </p:cNvCxnSpPr>
          <p:nvPr/>
        </p:nvCxnSpPr>
        <p:spPr>
          <a:xfrm flipH="1">
            <a:off x="4749800" y="2590800"/>
            <a:ext cx="1181100" cy="78253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569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noindent $S$ Polygonal Rep. of a Reference Shape: $S = \{\vec{r}_{i}\}_{i=1}^{N}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29"/>
  <p:tag name="PICTUREFILESIZE" val="341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&#10;\begin{align*}&#10;[d_{i j}]: \ &amp; \mbox{Symmetric Matrix of Intervertex} \\&#10;&amp; \mbox{Distances } d_{i  j} = |\vec{r}_{i}-\vec{r}_j|&#10;\end{align*}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69"/>
  <p:tag name="PICTUREFILESIZE" val="441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noindent $\Sigma$ an Evolving Polygonal Contour: $\Sigma = \{\vec{p}_{j}\}_{j=1}^{N}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08"/>
  <p:tag name="PICTUREFILESIZE" val="31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&#10;\inf\limits_{\Sigma, \, s} \left\{ &#10;E_{c}(\vec{p}_{1},\vec{p}_{2},\dots,\vec{p}_{N},s) =&#10;\sum_{i,j=1}^{N}\left(|\vec{p}_{i}-\vec{p}_{j}|^2 - s d^{2}_{i,j}\right)^2&#10;\right\}&#10;$$&#10;&#10;\end{document}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36"/>
  <p:tag name="PICTUREFILESIZE" val="642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usepackage{amsmath,amssymb}&#10;\pagestyle{empty}&#10;&#10;\begin{document}&#10;\begin{equation*}&#10;\begin{split}&#10;E(\Sigma, c_1, c_2, s) &amp; =  E_{MS} \, + \, E_{C}\\&#10;&amp;= \min\left\{\mbox{Per}(\Sigma) \,+\, \lambda \int\limits_{\mbox{In}(\Sigma)}(c_1-f)^2\mbox{dxdy}  \,+\, \lambda \int\limits_{\mbox{Out}(\Sigma)}(c_2-f)^2\mbox{dxdy} \right.\\&#10;&amp; \hspace{55.5mm}\,+\, \left. \alpha\sum_{i,j=1}^{N}\left( \left|\vec{p}_{i} - \vec{p}_{j}\right|^2 - s d_{ij}^2 \right)^2 \right\}&#10;\end{split}&#10;\end{equation*}&#10;&#10;\end{document}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354"/>
  <p:tag name="PICTUREFILESIZE" val="1221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usepackage{amsmath,amssymb}&#10;\pagestyle{empty}&#10;&#10;\begin{document}&#10;\begin{equation*}&#10;\begin{split}&#10;\label{eq:proposed_model}&#10;E(\Sigma, c_1, c_2, s) &amp; =  E_{MS} \, + \, E_{C}\\&#10;&amp;= \min\left\{\mbox{Per}(\Sigma) \,+\, \lambda_R \int\limits_{\mbox{In}(\Sigma)}(c_1-f)^2\mbox{dxdy}  \,+\, \lambda_R \int\limits_{\mbox{Out}(\Sigma)}(c_2-f)^2\mbox{dxdy} \right.\\&#10;&amp; \hspace{55.5mm}\,+\, \left. \alpha\sum_{i,j=1}^{N}\left( \left|\vec{p}_{i} - \vec{p}_{j}\right|^2 - s d_{ij}^2 \right)^2 \right\}&#10;\end{split}&#10;\end{equation*}&#10;&#10;\end{document}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59"/>
  <p:tag name="PICTUREFILESIZE" val="345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begin{eqnarray*}&#10;\lambda_{R}  = \left\{ \begin{array}{rl}&#10; 0 &amp;\mbox{ if $\vec{x} \in R$} \\&#10;  \lambda &amp;\mbox{ otherwise. }&#10;       \end{array} \right.&#10;\end{eqnarray*}&#10;&#10;\end{document}"/>
  <p:tag name="FILENAME" val="TP_tmp"/>
  <p:tag name="FORMAT" val="bmpmono"/>
  <p:tag name="RES" val="1200"/>
  <p:tag name="BLEND" val="0"/>
  <p:tag name="TRANSPARENT" val="1"/>
  <p:tag name="TBUG" val="0"/>
  <p:tag name="ALLOWFS" val="0"/>
  <p:tag name="ORIGWIDTH" val="101"/>
  <p:tag name="PICTUREFILESIZE" val="88466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11534</TotalTime>
  <Words>2250</Words>
  <Application>Microsoft Macintosh PowerPoint</Application>
  <PresentationFormat>On-screen Show (4:3)</PresentationFormat>
  <Paragraphs>463</Paragraphs>
  <Slides>58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Venture</vt:lpstr>
      <vt:lpstr>Equation</vt:lpstr>
      <vt:lpstr>Microsoft Equation</vt:lpstr>
      <vt:lpstr>Mentoring Undergraduates in Applied Mathematics and Computer Science Research</vt:lpstr>
      <vt:lpstr>My Background</vt:lpstr>
      <vt:lpstr>Problem Formulation</vt:lpstr>
      <vt:lpstr>Problem Formulation</vt:lpstr>
      <vt:lpstr>Problem Formulation</vt:lpstr>
      <vt:lpstr>Case study 1: Image 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1: Image Segmentation</vt:lpstr>
      <vt:lpstr>PowerPoint Presentation</vt:lpstr>
      <vt:lpstr>Case study 1: Image Segmentation</vt:lpstr>
      <vt:lpstr>Case study 1: Image Segmentation</vt:lpstr>
      <vt:lpstr>Case study 1: Image Segmentation</vt:lpstr>
      <vt:lpstr>PowerPoint Presentation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1: Image Segmentation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Case study II: Deep Learning</vt:lpstr>
      <vt:lpstr>Thank You for Your Attention!</vt:lpstr>
      <vt:lpstr>PowerPoint Presentation</vt:lpstr>
      <vt:lpstr>PowerPoint Presentation</vt:lpstr>
      <vt:lpstr>Data Fidelity Term</vt:lpstr>
      <vt:lpstr>Chan-Vese (CV) Model</vt:lpstr>
      <vt:lpstr>PowerPoint Presentation</vt:lpstr>
      <vt:lpstr>Convex Relaxed CV Model</vt:lpstr>
      <vt:lpstr>Shape Prior Segmentation</vt:lpstr>
      <vt:lpstr>Cliques Invariant Signature</vt:lpstr>
      <vt:lpstr>Cliques Shape Matching Energy</vt:lpstr>
      <vt:lpstr>PowerPoint Presentation</vt:lpstr>
      <vt:lpstr>Shape Prior Segmentation</vt:lpstr>
      <vt:lpstr>Shape Prior Segmentation Example</vt:lpstr>
      <vt:lpstr>Disocclusion</vt:lpstr>
      <vt:lpstr>Disocclusion Example</vt:lpstr>
      <vt:lpstr>PowerPoint Presentation</vt:lpstr>
      <vt:lpstr>Ongoing and Future Work</vt:lpstr>
      <vt:lpstr>Thank You for Your Attention!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Park</dc:creator>
  <cp:lastModifiedBy>Fredrick Park</cp:lastModifiedBy>
  <cp:revision>732</cp:revision>
  <dcterms:created xsi:type="dcterms:W3CDTF">2012-01-17T01:23:22Z</dcterms:created>
  <dcterms:modified xsi:type="dcterms:W3CDTF">2019-11-09T17:30:23Z</dcterms:modified>
</cp:coreProperties>
</file>